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30" r:id="rId2"/>
    <p:sldId id="256" r:id="rId3"/>
    <p:sldId id="337" r:id="rId4"/>
    <p:sldId id="258" r:id="rId5"/>
    <p:sldId id="260" r:id="rId6"/>
    <p:sldId id="261" r:id="rId7"/>
    <p:sldId id="262" r:id="rId8"/>
    <p:sldId id="263" r:id="rId9"/>
    <p:sldId id="264" r:id="rId10"/>
    <p:sldId id="265" r:id="rId11"/>
    <p:sldId id="259"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333" r:id="rId28"/>
    <p:sldId id="334" r:id="rId29"/>
    <p:sldId id="335" r:id="rId30"/>
    <p:sldId id="336" r:id="rId31"/>
    <p:sldId id="284" r:id="rId32"/>
    <p:sldId id="285" r:id="rId33"/>
    <p:sldId id="286" r:id="rId34"/>
    <p:sldId id="287" r:id="rId35"/>
    <p:sldId id="293" r:id="rId36"/>
    <p:sldId id="289" r:id="rId37"/>
    <p:sldId id="290" r:id="rId38"/>
    <p:sldId id="291" r:id="rId39"/>
    <p:sldId id="292" r:id="rId40"/>
    <p:sldId id="329" r:id="rId41"/>
    <p:sldId id="328" r:id="rId42"/>
    <p:sldId id="296" r:id="rId43"/>
    <p:sldId id="338"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7" r:id="rId72"/>
    <p:sldId id="332" r:id="rId73"/>
    <p:sldId id="331" r:id="rId74"/>
    <p:sldId id="339"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1BAB0E-F113-4CBC-9ACB-8D76C33E88F8}">
          <p14:sldIdLst>
            <p14:sldId id="330"/>
            <p14:sldId id="256"/>
            <p14:sldId id="337"/>
            <p14:sldId id="258"/>
            <p14:sldId id="260"/>
            <p14:sldId id="261"/>
            <p14:sldId id="262"/>
            <p14:sldId id="263"/>
            <p14:sldId id="264"/>
            <p14:sldId id="265"/>
            <p14:sldId id="259"/>
            <p14:sldId id="269"/>
            <p14:sldId id="270"/>
            <p14:sldId id="271"/>
            <p14:sldId id="272"/>
            <p14:sldId id="273"/>
            <p14:sldId id="274"/>
            <p14:sldId id="275"/>
            <p14:sldId id="276"/>
            <p14:sldId id="277"/>
            <p14:sldId id="278"/>
            <p14:sldId id="279"/>
            <p14:sldId id="280"/>
            <p14:sldId id="281"/>
            <p14:sldId id="282"/>
            <p14:sldId id="283"/>
            <p14:sldId id="333"/>
            <p14:sldId id="334"/>
            <p14:sldId id="335"/>
            <p14:sldId id="336"/>
            <p14:sldId id="284"/>
            <p14:sldId id="285"/>
            <p14:sldId id="286"/>
            <p14:sldId id="287"/>
            <p14:sldId id="293"/>
            <p14:sldId id="289"/>
            <p14:sldId id="290"/>
            <p14:sldId id="291"/>
            <p14:sldId id="292"/>
            <p14:sldId id="329"/>
            <p14:sldId id="328"/>
            <p14:sldId id="296"/>
            <p14:sldId id="338"/>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7"/>
            <p14:sldId id="332"/>
            <p14:sldId id="331"/>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27273"/>
    <a:srgbClr val="7CA5F7"/>
    <a:srgbClr val="F57CF7"/>
    <a:srgbClr val="F2F2F2"/>
    <a:srgbClr val="F27272"/>
    <a:srgbClr val="345573"/>
    <a:srgbClr val="F48C8C"/>
    <a:srgbClr val="E286A7"/>
    <a:srgbClr val="EBA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09" autoAdjust="0"/>
  </p:normalViewPr>
  <p:slideViewPr>
    <p:cSldViewPr snapToGrid="0">
      <p:cViewPr varScale="1">
        <p:scale>
          <a:sx n="82" d="100"/>
          <a:sy n="82" d="100"/>
        </p:scale>
        <p:origin x="2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6A268-29CF-440D-9550-9F248C0EF4CF}" type="datetimeFigureOut">
              <a:rPr lang="en-GB" smtClean="0"/>
              <a:t>17/02/2024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F0974-E744-41B9-924D-47E2D50DD946}" type="slidenum">
              <a:rPr lang="en-GB" smtClean="0"/>
              <a:t>‹#›</a:t>
            </a:fld>
            <a:endParaRPr lang="en-GB"/>
          </a:p>
        </p:txBody>
      </p:sp>
    </p:spTree>
    <p:extLst>
      <p:ext uri="{BB962C8B-B14F-4D97-AF65-F5344CB8AC3E}">
        <p14:creationId xmlns:p14="http://schemas.microsoft.com/office/powerpoint/2010/main" val="174193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ritannica.com/topic/Mo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2</a:t>
            </a:fld>
            <a:endParaRPr lang="en-GB"/>
          </a:p>
        </p:txBody>
      </p:sp>
    </p:spTree>
    <p:extLst>
      <p:ext uri="{BB962C8B-B14F-4D97-AF65-F5344CB8AC3E}">
        <p14:creationId xmlns:p14="http://schemas.microsoft.com/office/powerpoint/2010/main" val="3779595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Larry Crabb quote in NOTES on page 24</a:t>
            </a:r>
          </a:p>
        </p:txBody>
      </p:sp>
      <p:sp>
        <p:nvSpPr>
          <p:cNvPr id="4" name="Slide Number Placeholder 3"/>
          <p:cNvSpPr>
            <a:spLocks noGrp="1"/>
          </p:cNvSpPr>
          <p:nvPr>
            <p:ph type="sldNum" sz="quarter" idx="5"/>
          </p:nvPr>
        </p:nvSpPr>
        <p:spPr/>
        <p:txBody>
          <a:bodyPr/>
          <a:lstStyle/>
          <a:p>
            <a:fld id="{D4DF0974-E744-41B9-924D-47E2D50DD946}" type="slidenum">
              <a:rPr lang="en-GB" smtClean="0"/>
              <a:t>54</a:t>
            </a:fld>
            <a:endParaRPr lang="en-GB"/>
          </a:p>
        </p:txBody>
      </p:sp>
    </p:spTree>
    <p:extLst>
      <p:ext uri="{BB962C8B-B14F-4D97-AF65-F5344CB8AC3E}">
        <p14:creationId xmlns:p14="http://schemas.microsoft.com/office/powerpoint/2010/main" val="428829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Binary Biology: Male and Female. Intersex is a biological anomaly. DSD or CCSD – Differences in sexual development; Congenital Conditions of Sexual Development. These are about the anatomical variations with males and within females – uphold the dimorphic nature of the human species – male and female, defined by the gametes required for sexual reproduction.</a:t>
            </a:r>
          </a:p>
          <a:p>
            <a:r>
              <a:rPr lang="en-US" dirty="0"/>
              <a:t>It is very rare category within the biological binary (note some changes in the classification of intersex can exaggerate the stats) and is an anomaly. No third sex. Intersex is rare, and most often it is clear what the biological sex is – very rarely are the genitalia totally ambiguous. Assigning one’s gender at birth, which is almost without necessity from a medical point of view, is a social decision and has become now a political issue – even to the point of denying biological science, demonizing those who </a:t>
            </a:r>
            <a:r>
              <a:rPr lang="en-US" dirty="0" err="1"/>
              <a:t>recognise</a:t>
            </a:r>
            <a:r>
              <a:rPr lang="en-US" dirty="0"/>
              <a:t> that a person’s biological sex cannot be changed and attempting to rewrite the texts books on the subject.</a:t>
            </a:r>
          </a:p>
          <a:p>
            <a:r>
              <a:rPr lang="en-US" dirty="0"/>
              <a:t>Humans: Males produce small gametes (sperm) and females produce larger gametes called eggs. There is no human case of a person being able to create both male and female gametes. This is a fundamental and unchangeable biological reality. Anomalies do not contradict the binary nature of human sexual biology – intersex, sterility etc. </a:t>
            </a:r>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56</a:t>
            </a:fld>
            <a:endParaRPr lang="en-GB"/>
          </a:p>
        </p:txBody>
      </p:sp>
    </p:spTree>
    <p:extLst>
      <p:ext uri="{BB962C8B-B14F-4D97-AF65-F5344CB8AC3E}">
        <p14:creationId xmlns:p14="http://schemas.microsoft.com/office/powerpoint/2010/main" val="298146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Procreation is at the heart of the Creation Mandate (male and female biological distinction). Here biology and theology come together. Unlike modern culture that separates Gender (Psychology) of Sex (Biology)</a:t>
            </a:r>
          </a:p>
          <a:p>
            <a:r>
              <a:rPr lang="en-US" dirty="0"/>
              <a:t>Gender dysphoria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Damage of Trans-agenda on children and society. Gender Ideology, not Gender Biology</a:t>
            </a:r>
          </a:p>
          <a:p>
            <a:r>
              <a:rPr lang="en-US" dirty="0"/>
              <a:t>See </a:t>
            </a:r>
            <a:r>
              <a:rPr lang="en-US" b="1" dirty="0"/>
              <a:t>Matt Walsh </a:t>
            </a:r>
            <a:r>
              <a:rPr lang="en-US" dirty="0"/>
              <a:t>“What is a woman?” See The Intersex Gambit by Paradox Institute </a:t>
            </a:r>
            <a:r>
              <a:rPr lang="en-GB" b="1" i="0" dirty="0">
                <a:solidFill>
                  <a:srgbClr val="FFFFFF"/>
                </a:solidFill>
                <a:effectLst/>
                <a:latin typeface="var(--heading-font-font-family)"/>
              </a:rPr>
              <a:t>Zachary Elliott</a:t>
            </a:r>
          </a:p>
        </p:txBody>
      </p:sp>
      <p:sp>
        <p:nvSpPr>
          <p:cNvPr id="4" name="Slide Number Placeholder 3"/>
          <p:cNvSpPr>
            <a:spLocks noGrp="1"/>
          </p:cNvSpPr>
          <p:nvPr>
            <p:ph type="sldNum" sz="quarter" idx="5"/>
          </p:nvPr>
        </p:nvSpPr>
        <p:spPr/>
        <p:txBody>
          <a:bodyPr/>
          <a:lstStyle/>
          <a:p>
            <a:fld id="{D4DF0974-E744-41B9-924D-47E2D50DD946}" type="slidenum">
              <a:rPr lang="en-GB" smtClean="0"/>
              <a:t>57</a:t>
            </a:fld>
            <a:endParaRPr lang="en-GB"/>
          </a:p>
        </p:txBody>
      </p:sp>
    </p:spTree>
    <p:extLst>
      <p:ext uri="{BB962C8B-B14F-4D97-AF65-F5344CB8AC3E}">
        <p14:creationId xmlns:p14="http://schemas.microsoft.com/office/powerpoint/2010/main" val="61014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beginning point is the meaning/derivation of the Greek and Hebrew words. But this is just the start – more study is needed to see how male and female are viewed in the Biblical narrative, and specific teaching on the subject up to and including the NT. The objective of this series of studies is to focus on the supernatural realm, and with regards to male and female, how the supernatural being corrupted human sexual identity and exploited the differences in order to deceive Eve and to entice Adam to fail as a man (</a:t>
            </a:r>
            <a:r>
              <a:rPr lang="en-US" dirty="0" err="1"/>
              <a:t>ie</a:t>
            </a:r>
            <a:r>
              <a:rPr lang="en-US" dirty="0"/>
              <a:t> the man).</a:t>
            </a:r>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67</a:t>
            </a:fld>
            <a:endParaRPr lang="en-GB"/>
          </a:p>
        </p:txBody>
      </p:sp>
    </p:spTree>
    <p:extLst>
      <p:ext uri="{BB962C8B-B14F-4D97-AF65-F5344CB8AC3E}">
        <p14:creationId xmlns:p14="http://schemas.microsoft.com/office/powerpoint/2010/main" val="43493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examine this a little more when look at Gen 3 – the first divine-human rebellion.</a:t>
            </a:r>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69</a:t>
            </a:fld>
            <a:endParaRPr lang="en-GB"/>
          </a:p>
        </p:txBody>
      </p:sp>
    </p:spTree>
    <p:extLst>
      <p:ext uri="{BB962C8B-B14F-4D97-AF65-F5344CB8AC3E}">
        <p14:creationId xmlns:p14="http://schemas.microsoft.com/office/powerpoint/2010/main" val="38952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is looking at the meaning of the words male, female and man, woman – focusing on identity. This can point us in certain direction concerning roles – but we must go on to do further study to examine biblical evidence and examples of roles and how they arise from or are influenced by these fundamental male and female identities – that’s another study.</a:t>
            </a:r>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70</a:t>
            </a:fld>
            <a:endParaRPr lang="en-GB"/>
          </a:p>
        </p:txBody>
      </p:sp>
    </p:spTree>
    <p:extLst>
      <p:ext uri="{BB962C8B-B14F-4D97-AF65-F5344CB8AC3E}">
        <p14:creationId xmlns:p14="http://schemas.microsoft.com/office/powerpoint/2010/main" val="25183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494848"/>
                </a:solidFill>
                <a:effectLst/>
                <a:latin typeface="Arial" panose="020B0604020202020204" pitchFamily="34" charset="0"/>
                <a:ea typeface="Times New Roman" panose="02020603050405020304" pitchFamily="18" charset="0"/>
                <a:cs typeface="Arial" panose="020B0604020202020204" pitchFamily="34" charset="0"/>
              </a:rPr>
              <a:t>Egyptian creation myth. 19th-century artwork of a story from the Egyptian creation myths from the third and second millennia BC. The Egyptians told the stories of creation as a series of births and cosmic battles between the gods. Shu the air god (centre) is raising Nut the sky goddess (blue, forming the arch of the sky) to separate her from Geb the earth god (across bottom). Nut is adorned with stars, while Geb is adorned with leaves. The sky, to the Egyptians, was a heavenly Nile, along which the boat of the sun-god Ra (upper left and upper right) sailed from east to west. Artwork from Pioneers of Science (Oliver Lodge, 1893).</a:t>
            </a: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27</a:t>
            </a:fld>
            <a:endParaRPr lang="en-GB"/>
          </a:p>
        </p:txBody>
      </p:sp>
    </p:spTree>
    <p:extLst>
      <p:ext uri="{BB962C8B-B14F-4D97-AF65-F5344CB8AC3E}">
        <p14:creationId xmlns:p14="http://schemas.microsoft.com/office/powerpoint/2010/main" val="279466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b="1" kern="100" dirty="0">
                <a:solidFill>
                  <a:srgbClr val="333333"/>
                </a:solidFill>
                <a:effectLst/>
                <a:latin typeface="Merriweather" panose="00000500000000000000" pitchFamily="2" charset="0"/>
                <a:ea typeface="Calibri" panose="020F0502020204030204" pitchFamily="34" charset="0"/>
                <a:cs typeface="Arial" panose="020B0604020202020204" pitchFamily="34" charset="0"/>
              </a:rPr>
              <a:t>WIKI </a:t>
            </a:r>
            <a:r>
              <a:rPr lang="en-GB" sz="1800" b="1" kern="100" dirty="0" err="1">
                <a:solidFill>
                  <a:srgbClr val="333333"/>
                </a:solidFill>
                <a:effectLst/>
                <a:latin typeface="Merriweather" panose="00000500000000000000" pitchFamily="2" charset="0"/>
                <a:ea typeface="Calibri" panose="020F0502020204030204" pitchFamily="34" charset="0"/>
                <a:cs typeface="Arial" panose="020B0604020202020204" pitchFamily="34" charset="0"/>
              </a:rPr>
              <a:t>Marduk</a:t>
            </a:r>
            <a:r>
              <a:rPr lang="en-GB" sz="1800" b="1" kern="100" dirty="0">
                <a:solidFill>
                  <a:srgbClr val="333333"/>
                </a:solidFill>
                <a:effectLst/>
                <a:latin typeface="Merriweather" panose="00000500000000000000" pitchFamily="2" charset="0"/>
                <a:ea typeface="Calibri" panose="020F0502020204030204" pitchFamily="34" charset="0"/>
                <a:cs typeface="Arial" panose="020B0604020202020204" pitchFamily="34" charset="0"/>
              </a:rPr>
              <a:t> battles a monster. Bas relief from a small temple in Nimrud. British Library.</a:t>
            </a:r>
            <a:endParaRPr lang="en-GB" sz="1800" b="1" kern="100" dirty="0">
              <a:effectLst/>
              <a:latin typeface="Open Sans" panose="020B0606030504020204" pitchFamily="34" charset="0"/>
              <a:ea typeface="Calibri" panose="020F0502020204030204" pitchFamily="34" charset="0"/>
              <a:cs typeface="Arial" panose="020B0604020202020204" pitchFamily="34" charset="0"/>
            </a:endParaRPr>
          </a:p>
          <a:p>
            <a:pPr>
              <a:spcAft>
                <a:spcPts val="600"/>
              </a:spcAft>
            </a:pPr>
            <a:r>
              <a:rPr lang="en-GB" sz="1800" kern="100" dirty="0">
                <a:solidFill>
                  <a:srgbClr val="000000"/>
                </a:solidFill>
                <a:effectLst/>
                <a:latin typeface="Merriweather" panose="00000500000000000000" pitchFamily="2" charset="0"/>
                <a:ea typeface="Calibri" panose="020F0502020204030204" pitchFamily="34" charset="0"/>
                <a:cs typeface="Arial" panose="020B0604020202020204" pitchFamily="34" charset="0"/>
              </a:rPr>
              <a:t>The recitation of the Enuma </a:t>
            </a:r>
            <a:r>
              <a:rPr lang="en-GB" sz="1800" kern="100" dirty="0" err="1">
                <a:solidFill>
                  <a:srgbClr val="000000"/>
                </a:solidFill>
                <a:effectLst/>
                <a:latin typeface="Merriweather" panose="00000500000000000000" pitchFamily="2" charset="0"/>
                <a:ea typeface="Calibri" panose="020F0502020204030204" pitchFamily="34" charset="0"/>
                <a:cs typeface="Arial" panose="020B0604020202020204" pitchFamily="34" charset="0"/>
              </a:rPr>
              <a:t>Elish</a:t>
            </a:r>
            <a:r>
              <a:rPr lang="en-GB" sz="1800" kern="100" dirty="0">
                <a:solidFill>
                  <a:srgbClr val="000000"/>
                </a:solidFill>
                <a:effectLst/>
                <a:latin typeface="Merriweather" panose="00000500000000000000" pitchFamily="2" charset="0"/>
                <a:ea typeface="Calibri" panose="020F0502020204030204" pitchFamily="34" charset="0"/>
                <a:cs typeface="Arial" panose="020B0604020202020204" pitchFamily="34" charset="0"/>
              </a:rPr>
              <a:t>, “When of High,” better-named The Great Hymn of </a:t>
            </a:r>
            <a:r>
              <a:rPr lang="en-GB" sz="1800" kern="100" dirty="0" err="1">
                <a:solidFill>
                  <a:srgbClr val="000000"/>
                </a:solidFill>
                <a:effectLst/>
                <a:latin typeface="Merriweather" panose="00000500000000000000" pitchFamily="2" charset="0"/>
                <a:ea typeface="Calibri" panose="020F0502020204030204" pitchFamily="34" charset="0"/>
                <a:cs typeface="Arial" panose="020B0604020202020204" pitchFamily="34" charset="0"/>
              </a:rPr>
              <a:t>Marduk</a:t>
            </a:r>
            <a:r>
              <a:rPr lang="en-GB" sz="1800" kern="100" dirty="0">
                <a:solidFill>
                  <a:srgbClr val="000000"/>
                </a:solidFill>
                <a:effectLst/>
                <a:latin typeface="Merriweather" panose="00000500000000000000" pitchFamily="2" charset="0"/>
                <a:ea typeface="Calibri" panose="020F0502020204030204" pitchFamily="34" charset="0"/>
                <a:cs typeface="Arial" panose="020B0604020202020204" pitchFamily="34" charset="0"/>
              </a:rPr>
              <a:t>, tells about the creation of the world, and how </a:t>
            </a:r>
            <a:r>
              <a:rPr lang="en-GB" sz="1800" kern="100" dirty="0" err="1">
                <a:solidFill>
                  <a:srgbClr val="000000"/>
                </a:solidFill>
                <a:effectLst/>
                <a:latin typeface="Merriweather" panose="00000500000000000000" pitchFamily="2" charset="0"/>
                <a:ea typeface="Calibri" panose="020F0502020204030204" pitchFamily="34" charset="0"/>
                <a:cs typeface="Arial" panose="020B0604020202020204" pitchFamily="34" charset="0"/>
              </a:rPr>
              <a:t>Marduk</a:t>
            </a:r>
            <a:r>
              <a:rPr lang="en-GB" sz="1800" kern="100" dirty="0">
                <a:solidFill>
                  <a:srgbClr val="000000"/>
                </a:solidFill>
                <a:effectLst/>
                <a:latin typeface="Merriweather" panose="00000500000000000000" pitchFamily="2" charset="0"/>
                <a:ea typeface="Calibri" panose="020F0502020204030204" pitchFamily="34" charset="0"/>
                <a:cs typeface="Arial" panose="020B0604020202020204" pitchFamily="34" charset="0"/>
              </a:rPr>
              <a:t> saved the gods and thereby took his place as king.</a:t>
            </a:r>
          </a:p>
          <a:p>
            <a:pPr>
              <a:spcAft>
                <a:spcPts val="600"/>
              </a:spcAft>
            </a:pPr>
            <a:endParaRPr lang="en-GB" sz="1800" kern="100" dirty="0">
              <a:solidFill>
                <a:srgbClr val="000000"/>
              </a:solidFill>
              <a:effectLst/>
              <a:latin typeface="Merriweather" panose="00000500000000000000" pitchFamily="2" charset="0"/>
              <a:ea typeface="Calibri" panose="020F0502020204030204" pitchFamily="34" charset="0"/>
              <a:cs typeface="Arial" panose="020B0604020202020204" pitchFamily="34" charset="0"/>
            </a:endParaRPr>
          </a:p>
          <a:p>
            <a:pPr>
              <a:spcAft>
                <a:spcPts val="600"/>
              </a:spcAft>
            </a:pPr>
            <a:r>
              <a:rPr lang="en-US" sz="2800" b="0" i="0" dirty="0">
                <a:solidFill>
                  <a:srgbClr val="040C28"/>
                </a:solidFill>
                <a:effectLst/>
                <a:latin typeface="Google Sans"/>
              </a:rPr>
              <a:t>The Enuma </a:t>
            </a:r>
            <a:r>
              <a:rPr lang="en-US" sz="2800" b="0" i="0" dirty="0" err="1">
                <a:solidFill>
                  <a:srgbClr val="040C28"/>
                </a:solidFill>
                <a:effectLst/>
                <a:latin typeface="Google Sans"/>
              </a:rPr>
              <a:t>Elish</a:t>
            </a:r>
            <a:r>
              <a:rPr lang="en-US" sz="2800" b="0" i="0" dirty="0">
                <a:solidFill>
                  <a:srgbClr val="040C28"/>
                </a:solidFill>
                <a:effectLst/>
                <a:latin typeface="Google Sans"/>
              </a:rPr>
              <a:t> and the Epic of Gilgamesh are two of the most significant literary masterpieces in Mesopotamian culture</a:t>
            </a:r>
            <a:r>
              <a:rPr lang="en-US" sz="2800" b="0" i="0" dirty="0">
                <a:solidFill>
                  <a:srgbClr val="4D5156"/>
                </a:solidFill>
                <a:effectLst/>
                <a:latin typeface="Google Sans"/>
              </a:rPr>
              <a:t>. Enuma </a:t>
            </a:r>
            <a:r>
              <a:rPr lang="en-US" sz="2800" b="0" i="0" dirty="0" err="1">
                <a:solidFill>
                  <a:srgbClr val="4D5156"/>
                </a:solidFill>
                <a:effectLst/>
                <a:latin typeface="Google Sans"/>
              </a:rPr>
              <a:t>Elish</a:t>
            </a:r>
            <a:r>
              <a:rPr lang="en-US" sz="2800" b="0" i="0" dirty="0">
                <a:solidFill>
                  <a:srgbClr val="4D5156"/>
                </a:solidFill>
                <a:effectLst/>
                <a:latin typeface="Google Sans"/>
              </a:rPr>
              <a:t> is a creation myth that covers the beginning of the cosmos as well as the origins of the gods, whereas the Epic of Gilgamesh is a story about a king's search for immortality.</a:t>
            </a:r>
            <a:endParaRPr lang="en-GB" sz="1800" kern="100" dirty="0">
              <a:solidFill>
                <a:srgbClr val="000000"/>
              </a:solidFill>
              <a:effectLst/>
              <a:latin typeface="Merriweather" panose="00000500000000000000" pitchFamily="2" charset="0"/>
              <a:ea typeface="Calibri" panose="020F0502020204030204" pitchFamily="34" charset="0"/>
              <a:cs typeface="Arial" panose="020B0604020202020204" pitchFamily="34" charset="0"/>
            </a:endParaRPr>
          </a:p>
          <a:p>
            <a:pPr>
              <a:spcAft>
                <a:spcPts val="600"/>
              </a:spcAft>
            </a:pPr>
            <a:endParaRPr lang="en-GB" sz="1800" kern="100" dirty="0">
              <a:solidFill>
                <a:srgbClr val="000000"/>
              </a:solidFill>
              <a:effectLst/>
              <a:latin typeface="Merriweather" panose="00000500000000000000" pitchFamily="2" charset="0"/>
              <a:ea typeface="Calibri" panose="020F0502020204030204" pitchFamily="34" charset="0"/>
              <a:cs typeface="Arial" panose="020B0604020202020204" pitchFamily="34" charset="0"/>
            </a:endParaRPr>
          </a:p>
          <a:p>
            <a:pPr>
              <a:spcAft>
                <a:spcPts val="600"/>
              </a:spcAft>
            </a:pPr>
            <a:r>
              <a:rPr lang="en-US" sz="2800" b="1" i="0" dirty="0">
                <a:solidFill>
                  <a:srgbClr val="4D5156"/>
                </a:solidFill>
                <a:effectLst/>
                <a:latin typeface="Google Sans"/>
              </a:rPr>
              <a:t>BRITIANICA https://www.britannica.com/topic/Enuma-Elish</a:t>
            </a:r>
          </a:p>
          <a:p>
            <a:pPr>
              <a:spcAft>
                <a:spcPts val="600"/>
              </a:spcAft>
            </a:pPr>
            <a:r>
              <a:rPr lang="en-US" sz="2800" b="0" i="0" dirty="0">
                <a:solidFill>
                  <a:srgbClr val="4D5156"/>
                </a:solidFill>
                <a:effectLst/>
                <a:latin typeface="Google Sans"/>
              </a:rPr>
              <a:t>Enuma </a:t>
            </a:r>
            <a:r>
              <a:rPr lang="en-US" sz="2800" b="0" i="0" dirty="0" err="1">
                <a:solidFill>
                  <a:srgbClr val="4D5156"/>
                </a:solidFill>
                <a:effectLst/>
                <a:latin typeface="Google Sans"/>
              </a:rPr>
              <a:t>elish</a:t>
            </a:r>
            <a:r>
              <a:rPr lang="en-US" sz="2800" b="0" i="0" dirty="0">
                <a:solidFill>
                  <a:srgbClr val="4D5156"/>
                </a:solidFill>
                <a:effectLst/>
                <a:latin typeface="Google Sans"/>
              </a:rPr>
              <a:t>, ancient Mesopotamian creation epic that </a:t>
            </a:r>
            <a:r>
              <a:rPr lang="en-US" sz="2800" b="0" i="0" dirty="0">
                <a:solidFill>
                  <a:srgbClr val="040C28"/>
                </a:solidFill>
                <a:effectLst/>
                <a:latin typeface="Google Sans"/>
              </a:rPr>
              <a:t>tells the tale of </a:t>
            </a:r>
            <a:r>
              <a:rPr lang="en-US" sz="2800" b="0" i="0" dirty="0" err="1">
                <a:solidFill>
                  <a:srgbClr val="040C28"/>
                </a:solidFill>
                <a:effectLst/>
                <a:latin typeface="Google Sans"/>
              </a:rPr>
              <a:t>Marduk</a:t>
            </a:r>
            <a:r>
              <a:rPr lang="en-US" sz="2800" b="0" i="0" dirty="0">
                <a:solidFill>
                  <a:srgbClr val="040C28"/>
                </a:solidFill>
                <a:effectLst/>
                <a:latin typeface="Google Sans"/>
              </a:rPr>
              <a:t>, the chief god of the city of Babylon</a:t>
            </a:r>
            <a:r>
              <a:rPr lang="en-US" sz="2800" b="0" i="0" dirty="0">
                <a:solidFill>
                  <a:srgbClr val="4D5156"/>
                </a:solidFill>
                <a:effectLst/>
                <a:latin typeface="Google Sans"/>
              </a:rPr>
              <a:t>. He defeats the elder goddess Tiamat and brings order to chaos and thus becomes the Lord of the Gods of Heaven and Earth.</a:t>
            </a: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28</a:t>
            </a:fld>
            <a:endParaRPr lang="en-GB"/>
          </a:p>
        </p:txBody>
      </p:sp>
    </p:spTree>
    <p:extLst>
      <p:ext uri="{BB962C8B-B14F-4D97-AF65-F5344CB8AC3E}">
        <p14:creationId xmlns:p14="http://schemas.microsoft.com/office/powerpoint/2010/main" val="150722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Baal cycle tablets - </a:t>
            </a:r>
            <a:r>
              <a:rPr lang="en-GB" sz="1800" kern="100" dirty="0">
                <a:effectLst/>
                <a:latin typeface="Open Sans" panose="020B0606030504020204" pitchFamily="34" charset="0"/>
                <a:ea typeface="Calibri" panose="020F0502020204030204" pitchFamily="34" charset="0"/>
                <a:cs typeface="Arial" panose="020B0604020202020204" pitchFamily="34" charset="0"/>
              </a:rPr>
              <a:t>In the mythology of Canaan, Baal, the god of life and fertility, locked in mortal combat with </a:t>
            </a:r>
            <a:r>
              <a:rPr lang="en-GB" sz="1800" u="sng" kern="100" dirty="0">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3"/>
              </a:rPr>
              <a:t>Mot</a:t>
            </a:r>
            <a:r>
              <a:rPr lang="en-GB" sz="1800" kern="100" dirty="0">
                <a:effectLst/>
                <a:latin typeface="Open Sans" panose="020B0606030504020204" pitchFamily="34" charset="0"/>
                <a:ea typeface="Calibri" panose="020F0502020204030204" pitchFamily="34" charset="0"/>
                <a:cs typeface="Arial" panose="020B0604020202020204" pitchFamily="34" charset="0"/>
              </a:rPr>
              <a:t>, the god of death and sterility. If Baal triumphed, a seven-year cycle of fertility would ensue; but, if he were vanquished by Mot, seven years of drought and famine would ensue.</a:t>
            </a:r>
          </a:p>
          <a:p>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29</a:t>
            </a:fld>
            <a:endParaRPr lang="en-GB"/>
          </a:p>
        </p:txBody>
      </p:sp>
    </p:spTree>
    <p:extLst>
      <p:ext uri="{BB962C8B-B14F-4D97-AF65-F5344CB8AC3E}">
        <p14:creationId xmlns:p14="http://schemas.microsoft.com/office/powerpoint/2010/main" val="14983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dirty="0">
                <a:solidFill>
                  <a:srgbClr val="000000"/>
                </a:solidFill>
                <a:effectLst/>
                <a:latin typeface="Arial" panose="020B0604020202020204" pitchFamily="34" charset="0"/>
              </a:rPr>
              <a:t>The destruction of Leviathan</a:t>
            </a:r>
          </a:p>
          <a:p>
            <a:pPr algn="l"/>
            <a:r>
              <a:rPr lang="en-US" b="1" i="0" dirty="0">
                <a:solidFill>
                  <a:srgbClr val="000000"/>
                </a:solidFill>
                <a:effectLst/>
                <a:latin typeface="Arial" panose="020B0604020202020204" pitchFamily="34" charset="0"/>
              </a:rPr>
              <a:t>Gustave Doré (1832-83), artist</a:t>
            </a:r>
          </a:p>
          <a:p>
            <a:pPr algn="l"/>
            <a:r>
              <a:rPr lang="en-US" b="1" i="0" dirty="0">
                <a:solidFill>
                  <a:srgbClr val="000000"/>
                </a:solidFill>
                <a:effectLst/>
                <a:latin typeface="Arial" panose="020B0604020202020204" pitchFamily="34" charset="0"/>
              </a:rPr>
              <a:t>H. Pisan, engraver</a:t>
            </a:r>
          </a:p>
          <a:p>
            <a:pPr algn="l"/>
            <a:r>
              <a:rPr lang="en-US" b="0" i="0" dirty="0">
                <a:solidFill>
                  <a:srgbClr val="000000"/>
                </a:solidFill>
                <a:effectLst/>
                <a:latin typeface="Arial" panose="020B0604020202020204" pitchFamily="34" charset="0"/>
              </a:rPr>
              <a:t>1866</a:t>
            </a:r>
          </a:p>
          <a:p>
            <a:pPr algn="l"/>
            <a:r>
              <a:rPr lang="en-US" b="0" i="0" dirty="0">
                <a:solidFill>
                  <a:srgbClr val="000000"/>
                </a:solidFill>
                <a:effectLst/>
                <a:latin typeface="Arial" panose="020B0604020202020204" pitchFamily="34" charset="0"/>
              </a:rPr>
              <a:t>Source: </a:t>
            </a:r>
            <a:r>
              <a:rPr lang="en-US" b="0" i="1" dirty="0">
                <a:solidFill>
                  <a:srgbClr val="000000"/>
                </a:solidFill>
                <a:effectLst/>
                <a:latin typeface="Arial" panose="020B0604020202020204" pitchFamily="34" charset="0"/>
              </a:rPr>
              <a:t>The Holy Bible</a:t>
            </a:r>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“In that day the Lord with his sore and great and strong sword shall punish Leviathan the piercing serpent . . . and he shall slay the dragon that is in the sea” (Isaiah 27:1).</a:t>
            </a:r>
          </a:p>
          <a:p>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30</a:t>
            </a:fld>
            <a:endParaRPr lang="en-GB"/>
          </a:p>
        </p:txBody>
      </p:sp>
    </p:spTree>
    <p:extLst>
      <p:ext uri="{BB962C8B-B14F-4D97-AF65-F5344CB8AC3E}">
        <p14:creationId xmlns:p14="http://schemas.microsoft.com/office/powerpoint/2010/main" val="148903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Relational-Social View</a:t>
            </a:r>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44</a:t>
            </a:fld>
            <a:endParaRPr lang="en-GB"/>
          </a:p>
        </p:txBody>
      </p:sp>
    </p:spTree>
    <p:extLst>
      <p:ext uri="{BB962C8B-B14F-4D97-AF65-F5344CB8AC3E}">
        <p14:creationId xmlns:p14="http://schemas.microsoft.com/office/powerpoint/2010/main" val="139244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members of the heavenly council act for, serve and assist God in his government of the heavens over the earth.</a:t>
            </a:r>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48</a:t>
            </a:fld>
            <a:endParaRPr lang="en-GB"/>
          </a:p>
        </p:txBody>
      </p:sp>
    </p:spTree>
    <p:extLst>
      <p:ext uri="{BB962C8B-B14F-4D97-AF65-F5344CB8AC3E}">
        <p14:creationId xmlns:p14="http://schemas.microsoft.com/office/powerpoint/2010/main" val="35276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HEISER “Created in the image of God, means to be created for a purpose, to participate with God to complete the tasks assigned to us. In the fallen world, only the redeemed can do this effectively or fully.”</a:t>
            </a:r>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51</a:t>
            </a:fld>
            <a:endParaRPr lang="en-GB"/>
          </a:p>
        </p:txBody>
      </p:sp>
    </p:spTree>
    <p:extLst>
      <p:ext uri="{BB962C8B-B14F-4D97-AF65-F5344CB8AC3E}">
        <p14:creationId xmlns:p14="http://schemas.microsoft.com/office/powerpoint/2010/main" val="339685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here is a good place to expand on the “substantive view” of the image of God – the abilities or properties given to humans thar reflect the communicable attributes  of God shared with humanity</a:t>
            </a:r>
            <a:endParaRPr lang="en-GB" dirty="0"/>
          </a:p>
        </p:txBody>
      </p:sp>
      <p:sp>
        <p:nvSpPr>
          <p:cNvPr id="4" name="Slide Number Placeholder 3"/>
          <p:cNvSpPr>
            <a:spLocks noGrp="1"/>
          </p:cNvSpPr>
          <p:nvPr>
            <p:ph type="sldNum" sz="quarter" idx="5"/>
          </p:nvPr>
        </p:nvSpPr>
        <p:spPr/>
        <p:txBody>
          <a:bodyPr/>
          <a:lstStyle/>
          <a:p>
            <a:fld id="{D4DF0974-E744-41B9-924D-47E2D50DD946}" type="slidenum">
              <a:rPr lang="en-GB" smtClean="0"/>
              <a:t>52</a:t>
            </a:fld>
            <a:endParaRPr lang="en-GB"/>
          </a:p>
        </p:txBody>
      </p:sp>
    </p:spTree>
    <p:extLst>
      <p:ext uri="{BB962C8B-B14F-4D97-AF65-F5344CB8AC3E}">
        <p14:creationId xmlns:p14="http://schemas.microsoft.com/office/powerpoint/2010/main" val="256825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198F-331F-4A40-888B-DB45935C1F4B}"/>
              </a:ext>
            </a:extLst>
          </p:cNvPr>
          <p:cNvSpPr>
            <a:spLocks noGrp="1"/>
          </p:cNvSpPr>
          <p:nvPr>
            <p:ph type="ctrTitle"/>
          </p:nvPr>
        </p:nvSpPr>
        <p:spPr>
          <a:xfrm>
            <a:off x="1071033" y="1122363"/>
            <a:ext cx="10041467" cy="2387600"/>
          </a:xfrm>
        </p:spPr>
        <p:txBody>
          <a:bodyPr anchor="b">
            <a:normAutofit/>
          </a:bodyPr>
          <a:lstStyle>
            <a:lvl1pPr algn="ctr">
              <a:defRPr sz="4800" b="1">
                <a:solidFill>
                  <a:srgbClr val="F27272"/>
                </a:solidFill>
                <a:latin typeface="Open Sans" pitchFamily="2" charset="0"/>
                <a:ea typeface="Open Sans" pitchFamily="2" charset="0"/>
                <a:cs typeface="Open Sans"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4773F2D-B764-977A-0C9F-CCF8AE7BB9CD}"/>
              </a:ext>
            </a:extLst>
          </p:cNvPr>
          <p:cNvSpPr>
            <a:spLocks noGrp="1"/>
          </p:cNvSpPr>
          <p:nvPr>
            <p:ph type="subTitle" idx="1"/>
          </p:nvPr>
        </p:nvSpPr>
        <p:spPr>
          <a:xfrm>
            <a:off x="1524000" y="3602038"/>
            <a:ext cx="9144000" cy="1655762"/>
          </a:xfrm>
        </p:spPr>
        <p:txBody>
          <a:bodyPr/>
          <a:lstStyle>
            <a:lvl1pPr marL="0" indent="0" algn="ctr">
              <a:buNone/>
              <a:defRPr sz="2400" b="1">
                <a:solidFill>
                  <a:srgbClr val="F2F2F2"/>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5FCC27F-4EF0-173B-07DC-3AF7653EF606}"/>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5" name="Footer Placeholder 4">
            <a:extLst>
              <a:ext uri="{FF2B5EF4-FFF2-40B4-BE49-F238E27FC236}">
                <a16:creationId xmlns:a16="http://schemas.microsoft.com/office/drawing/2014/main" id="{C21620D8-232E-2212-7914-B78CB1D9A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DF8E65-F14A-30F8-01E6-D4CEAD7F8670}"/>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79977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9AC11-8B4B-4107-DD2F-D5E04DE267D0}"/>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3" name="Footer Placeholder 2">
            <a:extLst>
              <a:ext uri="{FF2B5EF4-FFF2-40B4-BE49-F238E27FC236}">
                <a16:creationId xmlns:a16="http://schemas.microsoft.com/office/drawing/2014/main" id="{42CC1691-6380-FB3E-1924-53E596A2BB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F93F1D-A77A-FC30-89F8-EAB93A3F1AF8}"/>
              </a:ext>
            </a:extLst>
          </p:cNvPr>
          <p:cNvSpPr>
            <a:spLocks noGrp="1"/>
          </p:cNvSpPr>
          <p:nvPr>
            <p:ph type="sldNum" sz="quarter" idx="12"/>
          </p:nvPr>
        </p:nvSpPr>
        <p:spPr/>
        <p:txBody>
          <a:bodyPr/>
          <a:lstStyle/>
          <a:p>
            <a:fld id="{E70E6C1F-C68C-4A6A-B971-A7C3FE192A06}" type="slidenum">
              <a:rPr lang="en-GB" smtClean="0"/>
              <a:t>‹#›</a:t>
            </a:fld>
            <a:endParaRPr lang="en-GB"/>
          </a:p>
        </p:txBody>
      </p:sp>
      <p:sp>
        <p:nvSpPr>
          <p:cNvPr id="5" name="Subtitle 7">
            <a:extLst>
              <a:ext uri="{FF2B5EF4-FFF2-40B4-BE49-F238E27FC236}">
                <a16:creationId xmlns:a16="http://schemas.microsoft.com/office/drawing/2014/main" id="{4C7AA437-9917-60D7-0219-556F7BFE7606}"/>
              </a:ext>
            </a:extLst>
          </p:cNvPr>
          <p:cNvSpPr>
            <a:spLocks noGrp="1"/>
          </p:cNvSpPr>
          <p:nvPr>
            <p:ph type="subTitle" idx="1"/>
          </p:nvPr>
        </p:nvSpPr>
        <p:spPr>
          <a:xfrm>
            <a:off x="1524000" y="3281390"/>
            <a:ext cx="9144000" cy="2711849"/>
          </a:xfrm>
          <a:effectLst>
            <a:outerShdw blurRad="50800" dist="38100" dir="16200000" rotWithShape="0">
              <a:prstClr val="black">
                <a:alpha val="40000"/>
              </a:prstClr>
            </a:outerShdw>
          </a:effectLst>
        </p:spPr>
        <p:txBody>
          <a:bodyPr>
            <a:normAutofit/>
          </a:bodyPr>
          <a:lstStyle/>
          <a:p>
            <a:r>
              <a:rPr lang="en-US" sz="3600" b="1">
                <a:solidFill>
                  <a:srgbClr val="F27272"/>
                </a:solidFill>
                <a:latin typeface="Open Sans" panose="020B0606030504020204" pitchFamily="34" charset="0"/>
                <a:ea typeface="Open Sans" panose="020B0606030504020204" pitchFamily="34" charset="0"/>
                <a:cs typeface="Open Sans" panose="020B0606030504020204" pitchFamily="34" charset="0"/>
              </a:rPr>
              <a:t>Click to edit Master subtitle style</a:t>
            </a:r>
            <a:endParaRPr lang="en-GB" sz="1800" dirty="0">
              <a:solidFill>
                <a:srgbClr val="F2F2F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B0EE4668-CE7C-4483-9EC2-F65CF72C05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0770" y="543414"/>
            <a:ext cx="6949943" cy="2251379"/>
          </a:xfrm>
          <a:prstGeom prst="rect">
            <a:avLst/>
          </a:prstGeom>
        </p:spPr>
      </p:pic>
      <p:pic>
        <p:nvPicPr>
          <p:cNvPr id="7" name="Graphic 6">
            <a:extLst>
              <a:ext uri="{FF2B5EF4-FFF2-40B4-BE49-F238E27FC236}">
                <a16:creationId xmlns:a16="http://schemas.microsoft.com/office/drawing/2014/main" id="{E771E433-9DA5-6FFD-8EFA-EB61CF65B2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37382" y="5774856"/>
            <a:ext cx="424072" cy="436765"/>
          </a:xfrm>
          <a:prstGeom prst="rect">
            <a:avLst/>
          </a:prstGeom>
        </p:spPr>
      </p:pic>
    </p:spTree>
    <p:extLst>
      <p:ext uri="{BB962C8B-B14F-4D97-AF65-F5344CB8AC3E}">
        <p14:creationId xmlns:p14="http://schemas.microsoft.com/office/powerpoint/2010/main" val="20782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1860-61FB-1CE5-FAE5-51C61B825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F9E04D-F741-243F-C54C-194E4BEA4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EC6AD-EFD6-6E59-7AA4-0A3944DC6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6D9E4-DCD2-2CDA-EBD7-3941FE721ECD}"/>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6" name="Footer Placeholder 5">
            <a:extLst>
              <a:ext uri="{FF2B5EF4-FFF2-40B4-BE49-F238E27FC236}">
                <a16:creationId xmlns:a16="http://schemas.microsoft.com/office/drawing/2014/main" id="{4B171899-7A8C-888E-5D93-41DADEAB12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62DC66-E7D9-43FB-A405-77F0F7868C7C}"/>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177740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4226-5573-188E-53A9-556AA6FA5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165D67-B063-0608-C1EB-6C5694059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2E9250E-D5A4-BA25-9229-E2D6DA371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1E995-FB56-29B7-8AAD-0C3513AD7204}"/>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6" name="Footer Placeholder 5">
            <a:extLst>
              <a:ext uri="{FF2B5EF4-FFF2-40B4-BE49-F238E27FC236}">
                <a16:creationId xmlns:a16="http://schemas.microsoft.com/office/drawing/2014/main" id="{4B705C5B-F7F6-6F00-0983-50BB473BA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C2C690-CCA6-CD92-2975-27AED18AFA28}"/>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896010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A2A4-1F65-7F16-EA5A-6F4B4FE6B5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915C00-BA77-DB8E-9C0D-376CAE21D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1E666E-9F3D-45FD-D52B-50C158800DB7}"/>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5" name="Footer Placeholder 4">
            <a:extLst>
              <a:ext uri="{FF2B5EF4-FFF2-40B4-BE49-F238E27FC236}">
                <a16:creationId xmlns:a16="http://schemas.microsoft.com/office/drawing/2014/main" id="{AD8C6823-51C6-4F5E-2EA3-532E40F7A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81DCD-E92B-21E6-654E-D9C081462208}"/>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388906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104186-3CD6-984D-18BD-D8C88F6067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0C44CD-BCDC-16E1-337B-E0D6CCC664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F5E936-3051-E0D4-AD6A-9E0E5D7CB61F}"/>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5" name="Footer Placeholder 4">
            <a:extLst>
              <a:ext uri="{FF2B5EF4-FFF2-40B4-BE49-F238E27FC236}">
                <a16:creationId xmlns:a16="http://schemas.microsoft.com/office/drawing/2014/main" id="{669D6CD4-F19B-46C8-44D7-A29055E57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55DEBC-4B99-8A44-2047-F4BB963014AC}"/>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149670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60AE-49F6-298E-52BD-DCD03F778B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007426-E3A1-6FBF-6FE3-1BB21C763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A2D338-8F35-0C9A-347B-2E0F17BE7AC1}"/>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5" name="Footer Placeholder 4">
            <a:extLst>
              <a:ext uri="{FF2B5EF4-FFF2-40B4-BE49-F238E27FC236}">
                <a16:creationId xmlns:a16="http://schemas.microsoft.com/office/drawing/2014/main" id="{5D1F78DB-91CD-5762-8B2E-C115965748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B321C-8123-575D-D009-AC011E5CE7E8}"/>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2841584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007426-E3A1-6FBF-6FE3-1BB21C763F73}"/>
              </a:ext>
            </a:extLst>
          </p:cNvPr>
          <p:cNvSpPr>
            <a:spLocks noGrp="1"/>
          </p:cNvSpPr>
          <p:nvPr>
            <p:ph idx="1"/>
          </p:nvPr>
        </p:nvSpPr>
        <p:spPr>
          <a:xfrm>
            <a:off x="-1" y="0"/>
            <a:ext cx="12234863" cy="6858000"/>
          </a:xfrm>
        </p:spPr>
        <p:txBody>
          <a:bodyP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A5A2D338-8F35-0C9A-347B-2E0F17BE7AC1}"/>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5" name="Footer Placeholder 4">
            <a:extLst>
              <a:ext uri="{FF2B5EF4-FFF2-40B4-BE49-F238E27FC236}">
                <a16:creationId xmlns:a16="http://schemas.microsoft.com/office/drawing/2014/main" id="{5D1F78DB-91CD-5762-8B2E-C115965748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B321C-8123-575D-D009-AC011E5CE7E8}"/>
              </a:ext>
            </a:extLst>
          </p:cNvPr>
          <p:cNvSpPr>
            <a:spLocks noGrp="1"/>
          </p:cNvSpPr>
          <p:nvPr>
            <p:ph type="sldNum" sz="quarter" idx="12"/>
          </p:nvPr>
        </p:nvSpPr>
        <p:spPr/>
        <p:txBody>
          <a:bodyPr/>
          <a:lstStyle/>
          <a:p>
            <a:fld id="{E70E6C1F-C68C-4A6A-B971-A7C3FE192A06}" type="slidenum">
              <a:rPr lang="en-GB" smtClean="0"/>
              <a:t>‹#›</a:t>
            </a:fld>
            <a:endParaRPr lang="en-GB"/>
          </a:p>
        </p:txBody>
      </p:sp>
      <p:pic>
        <p:nvPicPr>
          <p:cNvPr id="7" name="Graphic 6">
            <a:extLst>
              <a:ext uri="{FF2B5EF4-FFF2-40B4-BE49-F238E27FC236}">
                <a16:creationId xmlns:a16="http://schemas.microsoft.com/office/drawing/2014/main" id="{B00AD18C-D010-60F1-3470-2E3EC547E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42951" y="826219"/>
            <a:ext cx="424072" cy="4367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67972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7105D-6BFA-E015-841C-DB304C7D47B2}"/>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5" name="Footer Placeholder 4">
            <a:extLst>
              <a:ext uri="{FF2B5EF4-FFF2-40B4-BE49-F238E27FC236}">
                <a16:creationId xmlns:a16="http://schemas.microsoft.com/office/drawing/2014/main" id="{2898DF2D-B242-15A2-605C-383FAE41F8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6DDE58-2DE9-EF4C-4D82-6BB1551CE193}"/>
              </a:ext>
            </a:extLst>
          </p:cNvPr>
          <p:cNvSpPr>
            <a:spLocks noGrp="1"/>
          </p:cNvSpPr>
          <p:nvPr>
            <p:ph type="sldNum" sz="quarter" idx="12"/>
          </p:nvPr>
        </p:nvSpPr>
        <p:spPr/>
        <p:txBody>
          <a:bodyPr/>
          <a:lstStyle/>
          <a:p>
            <a:fld id="{E70E6C1F-C68C-4A6A-B971-A7C3FE192A06}" type="slidenum">
              <a:rPr lang="en-GB" smtClean="0"/>
              <a:t>‹#›</a:t>
            </a:fld>
            <a:endParaRPr lang="en-GB"/>
          </a:p>
        </p:txBody>
      </p:sp>
      <p:sp>
        <p:nvSpPr>
          <p:cNvPr id="7" name="Title 1">
            <a:extLst>
              <a:ext uri="{FF2B5EF4-FFF2-40B4-BE49-F238E27FC236}">
                <a16:creationId xmlns:a16="http://schemas.microsoft.com/office/drawing/2014/main" id="{F73D5830-6956-2C2E-EDE4-143A86BF9816}"/>
              </a:ext>
            </a:extLst>
          </p:cNvPr>
          <p:cNvSpPr>
            <a:spLocks noGrp="1"/>
          </p:cNvSpPr>
          <p:nvPr>
            <p:ph type="title"/>
          </p:nvPr>
        </p:nvSpPr>
        <p:spPr>
          <a:xfrm>
            <a:off x="1046162" y="619125"/>
            <a:ext cx="10515600" cy="1133475"/>
          </a:xfrm>
        </p:spPr>
        <p:txBody>
          <a:bodyPr/>
          <a:lstStyle>
            <a:lvl1pPr>
              <a:defRPr b="1"/>
            </a:lvl1pPr>
          </a:lstStyle>
          <a:p>
            <a:r>
              <a:rPr lang="en-US">
                <a:solidFill>
                  <a:srgbClr val="F27272"/>
                </a:solidFill>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GB" dirty="0">
              <a:solidFill>
                <a:srgbClr val="F2727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 Placeholder 2">
            <a:extLst>
              <a:ext uri="{FF2B5EF4-FFF2-40B4-BE49-F238E27FC236}">
                <a16:creationId xmlns:a16="http://schemas.microsoft.com/office/drawing/2014/main" id="{C44BE22C-DF38-4E46-7299-BAA62914C302}"/>
              </a:ext>
            </a:extLst>
          </p:cNvPr>
          <p:cNvSpPr>
            <a:spLocks noGrp="1"/>
          </p:cNvSpPr>
          <p:nvPr>
            <p:ph type="body" idx="1"/>
          </p:nvPr>
        </p:nvSpPr>
        <p:spPr>
          <a:xfrm>
            <a:off x="1088334" y="1888435"/>
            <a:ext cx="10259115" cy="4201216"/>
          </a:xfrm>
        </p:spPr>
        <p:txBody>
          <a:bodyPr/>
          <a:lstStyle>
            <a:lvl1pPr>
              <a:defRPr b="1"/>
            </a:lvl1pPr>
          </a:lstStyle>
          <a:p>
            <a:pPr lvl="0"/>
            <a:r>
              <a:rPr lang="en-US" sz="4000">
                <a:solidFill>
                  <a:srgbClr val="F2F2F2"/>
                </a:solidFill>
                <a:latin typeface="Open Sans" panose="020B0606030504020204" pitchFamily="34" charset="0"/>
                <a:ea typeface="Open Sans" panose="020B0606030504020204" pitchFamily="34" charset="0"/>
                <a:cs typeface="Open Sans" panose="020B0606030504020204" pitchFamily="34" charset="0"/>
              </a:rPr>
              <a:t>Click to edit Master text styles</a:t>
            </a:r>
          </a:p>
        </p:txBody>
      </p:sp>
    </p:spTree>
    <p:extLst>
      <p:ext uri="{BB962C8B-B14F-4D97-AF65-F5344CB8AC3E}">
        <p14:creationId xmlns:p14="http://schemas.microsoft.com/office/powerpoint/2010/main" val="242889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7105D-6BFA-E015-841C-DB304C7D47B2}"/>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5" name="Footer Placeholder 4">
            <a:extLst>
              <a:ext uri="{FF2B5EF4-FFF2-40B4-BE49-F238E27FC236}">
                <a16:creationId xmlns:a16="http://schemas.microsoft.com/office/drawing/2014/main" id="{2898DF2D-B242-15A2-605C-383FAE41F8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6DDE58-2DE9-EF4C-4D82-6BB1551CE193}"/>
              </a:ext>
            </a:extLst>
          </p:cNvPr>
          <p:cNvSpPr>
            <a:spLocks noGrp="1"/>
          </p:cNvSpPr>
          <p:nvPr>
            <p:ph type="sldNum" sz="quarter" idx="12"/>
          </p:nvPr>
        </p:nvSpPr>
        <p:spPr/>
        <p:txBody>
          <a:bodyPr/>
          <a:lstStyle/>
          <a:p>
            <a:fld id="{E70E6C1F-C68C-4A6A-B971-A7C3FE192A06}" type="slidenum">
              <a:rPr lang="en-GB" smtClean="0"/>
              <a:t>‹#›</a:t>
            </a:fld>
            <a:endParaRPr lang="en-GB"/>
          </a:p>
        </p:txBody>
      </p:sp>
      <p:sp>
        <p:nvSpPr>
          <p:cNvPr id="7" name="Title 1">
            <a:extLst>
              <a:ext uri="{FF2B5EF4-FFF2-40B4-BE49-F238E27FC236}">
                <a16:creationId xmlns:a16="http://schemas.microsoft.com/office/drawing/2014/main" id="{F73D5830-6956-2C2E-EDE4-143A86BF9816}"/>
              </a:ext>
            </a:extLst>
          </p:cNvPr>
          <p:cNvSpPr>
            <a:spLocks noGrp="1"/>
          </p:cNvSpPr>
          <p:nvPr>
            <p:ph type="title" hasCustomPrompt="1"/>
          </p:nvPr>
        </p:nvSpPr>
        <p:spPr>
          <a:xfrm>
            <a:off x="1046162" y="619125"/>
            <a:ext cx="10515600" cy="1133475"/>
          </a:xfrm>
        </p:spPr>
        <p:txBody>
          <a:bodyPr/>
          <a:lstStyle>
            <a:lvl1pPr>
              <a:defRPr b="1"/>
            </a:lvl1pPr>
          </a:lstStyle>
          <a:p>
            <a:r>
              <a:rPr lang="en-US" sz="4400" dirty="0">
                <a:solidFill>
                  <a:srgbClr val="F27272"/>
                </a:solidFill>
                <a:latin typeface="Open Sans" panose="020B0606030504020204" pitchFamily="34" charset="0"/>
                <a:ea typeface="Open Sans" panose="020B0606030504020204" pitchFamily="34" charset="0"/>
                <a:cs typeface="Open Sans" panose="020B0606030504020204" pitchFamily="34" charset="0"/>
              </a:rPr>
              <a:t>[QUOTE…]</a:t>
            </a:r>
          </a:p>
        </p:txBody>
      </p:sp>
      <p:sp>
        <p:nvSpPr>
          <p:cNvPr id="8" name="Text Placeholder 2">
            <a:extLst>
              <a:ext uri="{FF2B5EF4-FFF2-40B4-BE49-F238E27FC236}">
                <a16:creationId xmlns:a16="http://schemas.microsoft.com/office/drawing/2014/main" id="{C44BE22C-DF38-4E46-7299-BAA62914C302}"/>
              </a:ext>
            </a:extLst>
          </p:cNvPr>
          <p:cNvSpPr>
            <a:spLocks noGrp="1"/>
          </p:cNvSpPr>
          <p:nvPr>
            <p:ph type="body" idx="1" hasCustomPrompt="1"/>
          </p:nvPr>
        </p:nvSpPr>
        <p:spPr>
          <a:xfrm>
            <a:off x="1088334" y="1888435"/>
            <a:ext cx="10259115" cy="4201216"/>
          </a:xfrm>
        </p:spPr>
        <p:txBody>
          <a:bodyPr>
            <a:normAutofit/>
          </a:bodyPr>
          <a:lstStyle>
            <a:lvl1pPr>
              <a:defRPr sz="3600" b="0"/>
            </a:lvl1pPr>
          </a:lstStyle>
          <a:p>
            <a:r>
              <a:rPr lang="en-US" sz="4000" dirty="0">
                <a:solidFill>
                  <a:srgbClr val="F2F2F2"/>
                </a:solidFill>
                <a:latin typeface="Bitter" pitchFamily="2" charset="0"/>
                <a:ea typeface="Open Sans" panose="020B0606030504020204" pitchFamily="34" charset="0"/>
                <a:cs typeface="Open Sans" panose="020B0606030504020204" pitchFamily="34" charset="0"/>
              </a:rPr>
              <a:t>This is a quote….This is a quote…. This is a quote….”</a:t>
            </a:r>
          </a:p>
        </p:txBody>
      </p:sp>
      <p:sp>
        <p:nvSpPr>
          <p:cNvPr id="3" name="TextBox 2">
            <a:extLst>
              <a:ext uri="{FF2B5EF4-FFF2-40B4-BE49-F238E27FC236}">
                <a16:creationId xmlns:a16="http://schemas.microsoft.com/office/drawing/2014/main" id="{40DF69C6-B064-6178-F564-565AA600E03A}"/>
              </a:ext>
            </a:extLst>
          </p:cNvPr>
          <p:cNvSpPr txBox="1"/>
          <p:nvPr userDrawn="1"/>
        </p:nvSpPr>
        <p:spPr>
          <a:xfrm>
            <a:off x="9415464" y="5576669"/>
            <a:ext cx="1985962"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solidFill>
                  <a:srgbClr val="F2F2F2"/>
                </a:solidFill>
                <a:latin typeface="Bitter" pitchFamily="2" charset="0"/>
                <a:ea typeface="Open Sans" panose="020B0606030504020204" pitchFamily="34" charset="0"/>
                <a:cs typeface="Open Sans" panose="020B0606030504020204" pitchFamily="34" charset="0"/>
              </a:rPr>
              <a:t>COLIN DYE</a:t>
            </a:r>
            <a:endParaRPr lang="en-GB" sz="2400" b="1" dirty="0">
              <a:solidFill>
                <a:srgbClr val="F2F2F2"/>
              </a:solidFill>
              <a:latin typeface="Bitter" pitchFamily="2"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170852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6B2E-E533-105B-DC18-B3989F00B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170F97-B7B4-7DA6-5400-B62C3B44FB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92BC9B-15D9-09A4-0E59-FD3107311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A1237C-97B0-3FB6-0A98-0059D9B02C70}"/>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6" name="Footer Placeholder 5">
            <a:extLst>
              <a:ext uri="{FF2B5EF4-FFF2-40B4-BE49-F238E27FC236}">
                <a16:creationId xmlns:a16="http://schemas.microsoft.com/office/drawing/2014/main" id="{DB8E06F7-57F4-FE28-EE50-09EE165331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C26BB7-DEBC-DF10-34CD-273697329A19}"/>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348018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4A48-0C92-C2E5-0D0C-01C8DFBE55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568760-411E-33FD-0431-010D40A911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A13A3-1FE4-2D4E-6A60-7B818D157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412EC1-1CDF-FA93-0AD0-9A829C35E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EEC01-83E5-C042-9FFA-318F2EC946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C40718-FEF2-0A7C-FCFE-F5C0D547B0FA}"/>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8" name="Footer Placeholder 7">
            <a:extLst>
              <a:ext uri="{FF2B5EF4-FFF2-40B4-BE49-F238E27FC236}">
                <a16:creationId xmlns:a16="http://schemas.microsoft.com/office/drawing/2014/main" id="{56F2C83D-9CEA-104E-3C0B-ABD1EF2150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129AC6-A1D9-3E3A-D9AE-5C965F2E6675}"/>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381398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9CDF-4C6B-F564-3718-C00C38D123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E68ABD-489F-DF9C-1F19-0D1002921C7F}"/>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4" name="Footer Placeholder 3">
            <a:extLst>
              <a:ext uri="{FF2B5EF4-FFF2-40B4-BE49-F238E27FC236}">
                <a16:creationId xmlns:a16="http://schemas.microsoft.com/office/drawing/2014/main" id="{BE4CD0EF-B615-5208-3340-B49402E048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82D88E-5707-5255-94AE-19B923B015CB}"/>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27036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9AC11-8B4B-4107-DD2F-D5E04DE267D0}"/>
              </a:ext>
            </a:extLst>
          </p:cNvPr>
          <p:cNvSpPr>
            <a:spLocks noGrp="1"/>
          </p:cNvSpPr>
          <p:nvPr>
            <p:ph type="dt" sz="half" idx="10"/>
          </p:nvPr>
        </p:nvSpPr>
        <p:spPr/>
        <p:txBody>
          <a:bodyPr/>
          <a:lstStyle/>
          <a:p>
            <a:fld id="{CAE6C8A8-FE61-482D-A028-1FB247327EFA}" type="datetimeFigureOut">
              <a:rPr lang="en-GB" smtClean="0"/>
              <a:t>17/02/2024</a:t>
            </a:fld>
            <a:endParaRPr lang="en-GB"/>
          </a:p>
        </p:txBody>
      </p:sp>
      <p:sp>
        <p:nvSpPr>
          <p:cNvPr id="3" name="Footer Placeholder 2">
            <a:extLst>
              <a:ext uri="{FF2B5EF4-FFF2-40B4-BE49-F238E27FC236}">
                <a16:creationId xmlns:a16="http://schemas.microsoft.com/office/drawing/2014/main" id="{42CC1691-6380-FB3E-1924-53E596A2BB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F93F1D-A77A-FC30-89F8-EAB93A3F1AF8}"/>
              </a:ext>
            </a:extLst>
          </p:cNvPr>
          <p:cNvSpPr>
            <a:spLocks noGrp="1"/>
          </p:cNvSpPr>
          <p:nvPr>
            <p:ph type="sldNum" sz="quarter" idx="12"/>
          </p:nvPr>
        </p:nvSpPr>
        <p:spPr/>
        <p:txBody>
          <a:bodyPr/>
          <a:lstStyle/>
          <a:p>
            <a:fld id="{E70E6C1F-C68C-4A6A-B971-A7C3FE192A06}" type="slidenum">
              <a:rPr lang="en-GB" smtClean="0"/>
              <a:t>‹#›</a:t>
            </a:fld>
            <a:endParaRPr lang="en-GB"/>
          </a:p>
        </p:txBody>
      </p:sp>
    </p:spTree>
    <p:extLst>
      <p:ext uri="{BB962C8B-B14F-4D97-AF65-F5344CB8AC3E}">
        <p14:creationId xmlns:p14="http://schemas.microsoft.com/office/powerpoint/2010/main" val="42924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7E708-7990-7A81-A45B-C85894ECB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874166-C3CD-7D11-581B-85425850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949302-692D-A6D6-0DC1-DBF3515BF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6C8A8-FE61-482D-A028-1FB247327EFA}" type="datetimeFigureOut">
              <a:rPr lang="en-GB" smtClean="0"/>
              <a:t>17/02/2024</a:t>
            </a:fld>
            <a:endParaRPr lang="en-GB"/>
          </a:p>
        </p:txBody>
      </p:sp>
      <p:sp>
        <p:nvSpPr>
          <p:cNvPr id="5" name="Footer Placeholder 4">
            <a:extLst>
              <a:ext uri="{FF2B5EF4-FFF2-40B4-BE49-F238E27FC236}">
                <a16:creationId xmlns:a16="http://schemas.microsoft.com/office/drawing/2014/main" id="{351B0B49-60C5-E2DF-EA31-27F0692F5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8B4F83-A6BF-2D2D-E850-52B06E317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E6C1F-C68C-4A6A-B971-A7C3FE192A06}" type="slidenum">
              <a:rPr lang="en-GB" smtClean="0"/>
              <a:t>‹#›</a:t>
            </a:fld>
            <a:endParaRPr lang="en-GB"/>
          </a:p>
        </p:txBody>
      </p:sp>
    </p:spTree>
    <p:extLst>
      <p:ext uri="{BB962C8B-B14F-4D97-AF65-F5344CB8AC3E}">
        <p14:creationId xmlns:p14="http://schemas.microsoft.com/office/powerpoint/2010/main" val="376034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62"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F27272"/>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2F2F2"/>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2F2F2"/>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2F2F2"/>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2F2F2"/>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2F2F2"/>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sv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sv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B139-0145-FB41-47A5-3531CDD08F7A}"/>
              </a:ext>
            </a:extLst>
          </p:cNvPr>
          <p:cNvSpPr>
            <a:spLocks noGrp="1"/>
          </p:cNvSpPr>
          <p:nvPr>
            <p:ph type="title"/>
          </p:nvPr>
        </p:nvSpPr>
        <p:spPr>
          <a:xfrm>
            <a:off x="1142639" y="561203"/>
            <a:ext cx="9932691" cy="1165996"/>
          </a:xfrm>
        </p:spPr>
        <p:txBody>
          <a:bodyPr vert="horz" lIns="91440" tIns="45720" rIns="91440" bIns="45720" rtlCol="0" anchor="b">
            <a:normAutofit/>
          </a:bodyPr>
          <a:lstStyle/>
          <a:p>
            <a:pPr algn="ctr"/>
            <a:br>
              <a:rPr lang="en-US" sz="3700" dirty="0">
                <a:solidFill>
                  <a:srgbClr val="F27273"/>
                </a:solidFill>
                <a:latin typeface="Open Sans" panose="020B0606030504020204" pitchFamily="34" charset="0"/>
                <a:ea typeface="Open Sans" panose="020B0606030504020204" pitchFamily="34" charset="0"/>
                <a:cs typeface="Open Sans" panose="020B0606030504020204" pitchFamily="34" charset="0"/>
              </a:rPr>
            </a:br>
            <a:r>
              <a:rPr lang="en-US" sz="3700" dirty="0">
                <a:solidFill>
                  <a:srgbClr val="F27273"/>
                </a:solidFill>
                <a:latin typeface="Open Sans" panose="020B0606030504020204" pitchFamily="34" charset="0"/>
                <a:ea typeface="Open Sans" panose="020B0606030504020204" pitchFamily="34" charset="0"/>
                <a:cs typeface="Open Sans" panose="020B0606030504020204" pitchFamily="34" charset="0"/>
              </a:rPr>
              <a:t>The Hub Lectures 2024</a:t>
            </a:r>
          </a:p>
        </p:txBody>
      </p:sp>
      <p:pic>
        <p:nvPicPr>
          <p:cNvPr id="3" name="Picture 2" descr="A qr code on a white background&#10;&#10;Description automatically generated">
            <a:extLst>
              <a:ext uri="{FF2B5EF4-FFF2-40B4-BE49-F238E27FC236}">
                <a16:creationId xmlns:a16="http://schemas.microsoft.com/office/drawing/2014/main" id="{11B3D1A1-2BBA-C262-C707-A0CB68C61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022" y="2133758"/>
            <a:ext cx="3235692" cy="3235692"/>
          </a:xfrm>
          <a:prstGeom prst="rect">
            <a:avLst/>
          </a:prstGeom>
        </p:spPr>
      </p:pic>
      <p:pic>
        <p:nvPicPr>
          <p:cNvPr id="4" name="Content Placeholder 3" descr="A white text on a gray background&#10;&#10;Description automatically generated">
            <a:extLst>
              <a:ext uri="{FF2B5EF4-FFF2-40B4-BE49-F238E27FC236}">
                <a16:creationId xmlns:a16="http://schemas.microsoft.com/office/drawing/2014/main" id="{A3959C52-D4DA-5952-A919-088D9B891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0724" y="3106631"/>
            <a:ext cx="4486215" cy="1289787"/>
          </a:xfrm>
          <a:prstGeom prst="rect">
            <a:avLst/>
          </a:prstGeom>
        </p:spPr>
      </p:pic>
    </p:spTree>
    <p:extLst>
      <p:ext uri="{BB962C8B-B14F-4D97-AF65-F5344CB8AC3E}">
        <p14:creationId xmlns:p14="http://schemas.microsoft.com/office/powerpoint/2010/main" val="94392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INVISIBLE WORLD</a:t>
            </a:r>
            <a:endPar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457200" lvl="1" indent="0">
              <a:spcBef>
                <a:spcPts val="1200"/>
              </a:spcBef>
              <a:buNone/>
            </a:pPr>
            <a:r>
              <a:rPr lang="en-US" b="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Genesis 1:1</a:t>
            </a:r>
          </a:p>
          <a:p>
            <a:pPr marL="0" indent="0">
              <a:spcBef>
                <a:spcPts val="0"/>
              </a:spcBef>
              <a:buNone/>
            </a:pPr>
            <a:r>
              <a:rPr lang="en-US" sz="2400" b="1"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In the beginning, God created the heavens and the earth. ESV</a:t>
            </a:r>
          </a:p>
          <a:p>
            <a:pPr marL="0" indent="0">
              <a:spcAft>
                <a:spcPts val="600"/>
              </a:spcAft>
              <a:buNone/>
            </a:pPr>
            <a:endParaRPr lang="en-US" dirty="0"/>
          </a:p>
        </p:txBody>
      </p:sp>
    </p:spTree>
    <p:extLst>
      <p:ext uri="{BB962C8B-B14F-4D97-AF65-F5344CB8AC3E}">
        <p14:creationId xmlns:p14="http://schemas.microsoft.com/office/powerpoint/2010/main" val="5573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593911-67A0-FC41-2267-6EFD8842B93D}"/>
              </a:ext>
            </a:extLst>
          </p:cNvPr>
          <p:cNvSpPr>
            <a:spLocks noGrp="1"/>
          </p:cNvSpPr>
          <p:nvPr>
            <p:ph type="title"/>
          </p:nvPr>
        </p:nvSpPr>
        <p:spPr>
          <a:xfrm>
            <a:off x="884101" y="543020"/>
            <a:ext cx="10515600" cy="1325563"/>
          </a:xfrm>
        </p:spPr>
        <p:txBody>
          <a:bodyPr>
            <a:normAutofit/>
          </a:bodyPr>
          <a:lstStyle/>
          <a:p>
            <a:r>
              <a:rPr lang="en-US" sz="2000" dirty="0">
                <a:solidFill>
                  <a:srgbClr val="FFFF99"/>
                </a:solidFill>
              </a:rPr>
              <a:t>Christo van der Merwe, The </a:t>
            </a:r>
            <a:r>
              <a:rPr lang="en-US" sz="2000" dirty="0" err="1">
                <a:solidFill>
                  <a:srgbClr val="FFFF99"/>
                </a:solidFill>
              </a:rPr>
              <a:t>Lexham</a:t>
            </a:r>
            <a:r>
              <a:rPr lang="en-US" sz="2000" dirty="0">
                <a:solidFill>
                  <a:srgbClr val="FFFF99"/>
                </a:solidFill>
              </a:rPr>
              <a:t> Hebrew-English Interlinear Bible (Bellingham, WA: </a:t>
            </a:r>
            <a:r>
              <a:rPr lang="en-US" sz="2000" dirty="0" err="1">
                <a:solidFill>
                  <a:srgbClr val="FFFF99"/>
                </a:solidFill>
              </a:rPr>
              <a:t>Lexham</a:t>
            </a:r>
            <a:r>
              <a:rPr lang="en-US" sz="2000" dirty="0">
                <a:solidFill>
                  <a:srgbClr val="FFFF99"/>
                </a:solidFill>
              </a:rPr>
              <a:t> Press, 2004), Ge 1:1 (word order reversed):</a:t>
            </a:r>
          </a:p>
        </p:txBody>
      </p:sp>
      <p:sp>
        <p:nvSpPr>
          <p:cNvPr id="8" name="Title 1">
            <a:extLst>
              <a:ext uri="{FF2B5EF4-FFF2-40B4-BE49-F238E27FC236}">
                <a16:creationId xmlns:a16="http://schemas.microsoft.com/office/drawing/2014/main" id="{CF5E645C-6656-0740-1B1A-220B4F4B53DC}"/>
              </a:ext>
            </a:extLst>
          </p:cNvPr>
          <p:cNvSpPr txBox="1">
            <a:spLocks/>
          </p:cNvSpPr>
          <p:nvPr/>
        </p:nvSpPr>
        <p:spPr>
          <a:xfrm>
            <a:off x="989309" y="934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27272"/>
                </a:solidFill>
                <a:latin typeface="Open Sans" pitchFamily="2" charset="0"/>
                <a:ea typeface="Open Sans" pitchFamily="2" charset="0"/>
                <a:cs typeface="Open Sans" pitchFamily="2" charset="0"/>
              </a:defRPr>
            </a:lvl1pPr>
          </a:lstStyle>
          <a:p>
            <a:endParaRPr lang="en-GB" sz="2400" dirty="0">
              <a:latin typeface="Times New Roman" panose="02020603050405020304" pitchFamily="18" charset="0"/>
              <a:cs typeface="Times New Roman" panose="02020603050405020304" pitchFamily="18" charset="0"/>
            </a:endParaRPr>
          </a:p>
        </p:txBody>
      </p:sp>
      <p:graphicFrame>
        <p:nvGraphicFramePr>
          <p:cNvPr id="9" name="Content Placeholder 3">
            <a:extLst>
              <a:ext uri="{FF2B5EF4-FFF2-40B4-BE49-F238E27FC236}">
                <a16:creationId xmlns:a16="http://schemas.microsoft.com/office/drawing/2014/main" id="{6BC98B9A-4F6B-CC37-EBA6-9E8EE3827CDD}"/>
              </a:ext>
            </a:extLst>
          </p:cNvPr>
          <p:cNvGraphicFramePr>
            <a:graphicFrameLocks/>
          </p:cNvGraphicFramePr>
          <p:nvPr>
            <p:extLst>
              <p:ext uri="{D42A27DB-BD31-4B8C-83A1-F6EECF244321}">
                <p14:modId xmlns:p14="http://schemas.microsoft.com/office/powerpoint/2010/main" val="233741874"/>
              </p:ext>
            </p:extLst>
          </p:nvPr>
        </p:nvGraphicFramePr>
        <p:xfrm>
          <a:off x="844063" y="1651270"/>
          <a:ext cx="10131914" cy="4351336"/>
        </p:xfrm>
        <a:graphic>
          <a:graphicData uri="http://schemas.openxmlformats.org/drawingml/2006/table">
            <a:tbl>
              <a:tblPr/>
              <a:tblGrid>
                <a:gridCol w="949866">
                  <a:extLst>
                    <a:ext uri="{9D8B030D-6E8A-4147-A177-3AD203B41FA5}">
                      <a16:colId xmlns:a16="http://schemas.microsoft.com/office/drawing/2014/main" val="4256672238"/>
                    </a:ext>
                  </a:extLst>
                </a:gridCol>
                <a:gridCol w="608890">
                  <a:extLst>
                    <a:ext uri="{9D8B030D-6E8A-4147-A177-3AD203B41FA5}">
                      <a16:colId xmlns:a16="http://schemas.microsoft.com/office/drawing/2014/main" val="3830059147"/>
                    </a:ext>
                  </a:extLst>
                </a:gridCol>
                <a:gridCol w="1130795">
                  <a:extLst>
                    <a:ext uri="{9D8B030D-6E8A-4147-A177-3AD203B41FA5}">
                      <a16:colId xmlns:a16="http://schemas.microsoft.com/office/drawing/2014/main" val="3375637154"/>
                    </a:ext>
                  </a:extLst>
                </a:gridCol>
                <a:gridCol w="427961">
                  <a:extLst>
                    <a:ext uri="{9D8B030D-6E8A-4147-A177-3AD203B41FA5}">
                      <a16:colId xmlns:a16="http://schemas.microsoft.com/office/drawing/2014/main" val="2194906375"/>
                    </a:ext>
                  </a:extLst>
                </a:gridCol>
                <a:gridCol w="779378">
                  <a:extLst>
                    <a:ext uri="{9D8B030D-6E8A-4147-A177-3AD203B41FA5}">
                      <a16:colId xmlns:a16="http://schemas.microsoft.com/office/drawing/2014/main" val="585394556"/>
                    </a:ext>
                  </a:extLst>
                </a:gridCol>
                <a:gridCol w="779378">
                  <a:extLst>
                    <a:ext uri="{9D8B030D-6E8A-4147-A177-3AD203B41FA5}">
                      <a16:colId xmlns:a16="http://schemas.microsoft.com/office/drawing/2014/main" val="2373680546"/>
                    </a:ext>
                  </a:extLst>
                </a:gridCol>
                <a:gridCol w="779378">
                  <a:extLst>
                    <a:ext uri="{9D8B030D-6E8A-4147-A177-3AD203B41FA5}">
                      <a16:colId xmlns:a16="http://schemas.microsoft.com/office/drawing/2014/main" val="2750778947"/>
                    </a:ext>
                  </a:extLst>
                </a:gridCol>
                <a:gridCol w="779378">
                  <a:extLst>
                    <a:ext uri="{9D8B030D-6E8A-4147-A177-3AD203B41FA5}">
                      <a16:colId xmlns:a16="http://schemas.microsoft.com/office/drawing/2014/main" val="1650725083"/>
                    </a:ext>
                  </a:extLst>
                </a:gridCol>
                <a:gridCol w="779378">
                  <a:extLst>
                    <a:ext uri="{9D8B030D-6E8A-4147-A177-3AD203B41FA5}">
                      <a16:colId xmlns:a16="http://schemas.microsoft.com/office/drawing/2014/main" val="4077820625"/>
                    </a:ext>
                  </a:extLst>
                </a:gridCol>
                <a:gridCol w="779378">
                  <a:extLst>
                    <a:ext uri="{9D8B030D-6E8A-4147-A177-3AD203B41FA5}">
                      <a16:colId xmlns:a16="http://schemas.microsoft.com/office/drawing/2014/main" val="2894954609"/>
                    </a:ext>
                  </a:extLst>
                </a:gridCol>
                <a:gridCol w="779378">
                  <a:extLst>
                    <a:ext uri="{9D8B030D-6E8A-4147-A177-3AD203B41FA5}">
                      <a16:colId xmlns:a16="http://schemas.microsoft.com/office/drawing/2014/main" val="2238330496"/>
                    </a:ext>
                  </a:extLst>
                </a:gridCol>
                <a:gridCol w="779378">
                  <a:extLst>
                    <a:ext uri="{9D8B030D-6E8A-4147-A177-3AD203B41FA5}">
                      <a16:colId xmlns:a16="http://schemas.microsoft.com/office/drawing/2014/main" val="2183149972"/>
                    </a:ext>
                  </a:extLst>
                </a:gridCol>
                <a:gridCol w="779378">
                  <a:extLst>
                    <a:ext uri="{9D8B030D-6E8A-4147-A177-3AD203B41FA5}">
                      <a16:colId xmlns:a16="http://schemas.microsoft.com/office/drawing/2014/main" val="2827016389"/>
                    </a:ext>
                  </a:extLst>
                </a:gridCol>
              </a:tblGrid>
              <a:tr h="386677">
                <a:tc>
                  <a:txBody>
                    <a:bodyPr/>
                    <a:lstStyle/>
                    <a:p>
                      <a:pPr algn="ctr"/>
                      <a:r>
                        <a:rPr lang="he-IL" sz="1700" b="1" dirty="0">
                          <a:solidFill>
                            <a:schemeClr val="bg2"/>
                          </a:solidFill>
                          <a:effectLst/>
                          <a:cs typeface="+mj-cs"/>
                        </a:rPr>
                        <a:t>בְּרֵאשִׁ֖ית</a:t>
                      </a:r>
                    </a:p>
                  </a:txBody>
                  <a:tcPr marL="0" marR="0" marT="122366" marB="0" anchor="ctr">
                    <a:lnL>
                      <a:noFill/>
                    </a:lnL>
                    <a:lnR>
                      <a:noFill/>
                    </a:lnR>
                    <a:lnT>
                      <a:noFill/>
                    </a:lnT>
                    <a:lnB>
                      <a:noFill/>
                    </a:lnB>
                  </a:tcPr>
                </a:tc>
                <a:tc>
                  <a:txBody>
                    <a:bodyPr/>
                    <a:lstStyle/>
                    <a:p>
                      <a:pPr algn="ctr"/>
                      <a:r>
                        <a:rPr lang="he-IL" sz="1700" b="1" dirty="0">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בָּרָ֣א</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אֱלֹהִ֑ים</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הַשָּׁמַ֖יִם</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וְאֵ֥ת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dirty="0">
                          <a:solidFill>
                            <a:schemeClr val="bg2"/>
                          </a:solidFill>
                          <a:effectLst/>
                          <a:cs typeface="+mj-cs"/>
                        </a:rPr>
                        <a:t>הָאָֽרֶץ׃</a:t>
                      </a:r>
                    </a:p>
                  </a:txBody>
                  <a:tcPr marL="0" marR="0" marT="122366" marB="0" anchor="ctr">
                    <a:lnL>
                      <a:noFill/>
                    </a:lnL>
                    <a:lnR>
                      <a:noFill/>
                    </a:lnR>
                    <a:lnT>
                      <a:noFill/>
                    </a:lnT>
                    <a:lnB>
                      <a:noFill/>
                    </a:lnB>
                  </a:tcPr>
                </a:tc>
                <a:extLst>
                  <a:ext uri="{0D108BD9-81ED-4DB2-BD59-A6C34878D82A}">
                    <a16:rowId xmlns:a16="http://schemas.microsoft.com/office/drawing/2014/main" val="892297942"/>
                  </a:ext>
                </a:extLst>
              </a:tr>
              <a:tr h="528621">
                <a:tc>
                  <a:txBody>
                    <a:bodyPr/>
                    <a:lstStyle/>
                    <a:p>
                      <a:pPr algn="ctr"/>
                      <a:r>
                        <a:rPr lang="en-GB" sz="1700" b="1" dirty="0" err="1">
                          <a:solidFill>
                            <a:schemeClr val="bg2"/>
                          </a:solidFill>
                          <a:effectLst/>
                          <a:cs typeface="+mj-cs"/>
                        </a:rPr>
                        <a:t>b</a:t>
                      </a:r>
                      <a:r>
                        <a:rPr lang="en-GB" sz="1700" b="1" baseline="30000" dirty="0" err="1">
                          <a:solidFill>
                            <a:schemeClr val="bg2"/>
                          </a:solidFill>
                          <a:effectLst/>
                          <a:cs typeface="+mj-cs"/>
                        </a:rPr>
                        <a:t>e</a:t>
                      </a:r>
                      <a:r>
                        <a:rPr lang="en-GB" sz="1700" b="1" dirty="0" err="1">
                          <a:solidFill>
                            <a:schemeClr val="bg2"/>
                          </a:solidFill>
                          <a:effectLst/>
                          <a:cs typeface="+mj-cs"/>
                        </a:rPr>
                        <a:t>rē</a:t>
                      </a:r>
                      <a:r>
                        <a:rPr lang="en-GB" sz="1700" b="1" dirty="0">
                          <a:solidFill>
                            <a:schemeClr val="bg2"/>
                          </a:solidFill>
                          <a:effectLst/>
                          <a:cs typeface="+mj-cs"/>
                        </a:rPr>
                        <a:t>(ʾ)·</a:t>
                      </a:r>
                      <a:r>
                        <a:rPr lang="en-GB" sz="1700" b="1" dirty="0" err="1">
                          <a:solidFill>
                            <a:schemeClr val="bg2"/>
                          </a:solidFill>
                          <a:effectLst/>
                          <a:cs typeface="+mj-cs"/>
                        </a:rPr>
                        <a:t>šîṯ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bā·rā(ʾ)ʹ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a:t>
                      </a:r>
                      <a:r>
                        <a:rPr lang="en-GB" sz="1700" b="1" baseline="30000">
                          <a:solidFill>
                            <a:schemeClr val="bg2"/>
                          </a:solidFill>
                          <a:effectLst/>
                          <a:cs typeface="+mj-cs"/>
                        </a:rPr>
                        <a:t>ě</a:t>
                      </a:r>
                      <a:r>
                        <a:rPr lang="en-GB" sz="1700" b="1">
                          <a:solidFill>
                            <a:schemeClr val="bg2"/>
                          </a:solidFill>
                          <a:effectLst/>
                          <a:cs typeface="+mj-cs"/>
                        </a:rPr>
                        <a:t>lō·hîmʹ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chemeClr val="bg2"/>
                          </a:solidFill>
                          <a:effectLst/>
                          <a:cs typeface="+mj-cs"/>
                        </a:rPr>
                        <a:t>ʾēṯ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hǎš·šā·mǎʹ·yim</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a:t>
                      </a:r>
                      <a:r>
                        <a:rPr lang="en-GB" sz="1700" b="1" baseline="30000">
                          <a:solidFill>
                            <a:schemeClr val="bg2"/>
                          </a:solidFill>
                          <a:effectLst/>
                          <a:cs typeface="+mj-cs"/>
                        </a:rPr>
                        <a:t>e</a:t>
                      </a: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600" b="1" dirty="0" err="1">
                          <a:solidFill>
                            <a:schemeClr val="bg2"/>
                          </a:solidFill>
                          <a:effectLst/>
                          <a:cs typeface="+mj-cs"/>
                        </a:rPr>
                        <a:t>hā·ʾā</a:t>
                      </a:r>
                      <a:r>
                        <a:rPr lang="en-GB" sz="1600" b="1" dirty="0">
                          <a:solidFill>
                            <a:schemeClr val="bg2"/>
                          </a:solidFill>
                          <a:effectLst/>
                          <a:cs typeface="+mj-cs"/>
                        </a:rPr>
                        <a:t>ʹ·</a:t>
                      </a:r>
                      <a:r>
                        <a:rPr lang="en-GB" sz="1600" b="1" dirty="0" err="1">
                          <a:solidFill>
                            <a:schemeClr val="bg2"/>
                          </a:solidFill>
                          <a:effectLst/>
                          <a:cs typeface="+mj-cs"/>
                        </a:rPr>
                        <a:t>rěṣ</a:t>
                      </a:r>
                      <a:endParaRPr lang="en-GB" sz="1600" b="1" dirty="0">
                        <a:solidFill>
                          <a:schemeClr val="bg2"/>
                        </a:solidFill>
                        <a:effectLst/>
                        <a:cs typeface="+mj-cs"/>
                      </a:endParaRPr>
                    </a:p>
                  </a:txBody>
                  <a:tcPr marL="0" marR="0" marT="0" marB="0" anchor="ctr">
                    <a:lnL>
                      <a:noFill/>
                    </a:lnL>
                    <a:lnR>
                      <a:noFill/>
                    </a:lnR>
                    <a:lnT>
                      <a:noFill/>
                    </a:lnT>
                    <a:lnB>
                      <a:noFill/>
                    </a:lnB>
                  </a:tcPr>
                </a:tc>
                <a:extLst>
                  <a:ext uri="{0D108BD9-81ED-4DB2-BD59-A6C34878D82A}">
                    <a16:rowId xmlns:a16="http://schemas.microsoft.com/office/drawing/2014/main" val="2746269514"/>
                  </a:ext>
                </a:extLst>
              </a:tr>
              <a:tr h="528621">
                <a:tc>
                  <a:txBody>
                    <a:bodyPr/>
                    <a:lstStyle/>
                    <a:p>
                      <a:pPr algn="ctr"/>
                      <a:r>
                        <a:rPr lang="he-IL" sz="1700" b="1">
                          <a:solidFill>
                            <a:schemeClr val="bg2"/>
                          </a:solidFill>
                          <a:effectLst/>
                          <a:cs typeface="+mj-cs"/>
                        </a:rPr>
                        <a:t>בְּ · רֵאשִׁית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ברא</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אֱלֹהִים</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הַ · שָׁמַ֫יִם</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וְ · אֵת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הַ · אֶ֫רֶץ</a:t>
                      </a:r>
                    </a:p>
                  </a:txBody>
                  <a:tcPr marL="0" marR="0" marT="0" marB="0" anchor="ctr">
                    <a:lnL>
                      <a:noFill/>
                    </a:lnL>
                    <a:lnR>
                      <a:noFill/>
                    </a:lnR>
                    <a:lnT>
                      <a:noFill/>
                    </a:lnT>
                    <a:lnB>
                      <a:noFill/>
                    </a:lnB>
                  </a:tcPr>
                </a:tc>
                <a:extLst>
                  <a:ext uri="{0D108BD9-81ED-4DB2-BD59-A6C34878D82A}">
                    <a16:rowId xmlns:a16="http://schemas.microsoft.com/office/drawing/2014/main" val="524959268"/>
                  </a:ext>
                </a:extLst>
              </a:tr>
              <a:tr h="792932">
                <a:tc>
                  <a:txBody>
                    <a:bodyPr/>
                    <a:lstStyle/>
                    <a:p>
                      <a:pPr algn="ctr"/>
                      <a:r>
                        <a:rPr lang="en-GB" sz="1700" b="1">
                          <a:solidFill>
                            <a:schemeClr val="bg2"/>
                          </a:solidFill>
                          <a:effectLst/>
                          <a:cs typeface="+mj-cs"/>
                        </a:rPr>
                        <a:t>b · rē(ʾ)·šîṯʹ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brʾ</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a:t>
                      </a:r>
                      <a:r>
                        <a:rPr lang="en-GB" sz="1700" b="1" baseline="30000">
                          <a:solidFill>
                            <a:schemeClr val="bg2"/>
                          </a:solidFill>
                          <a:effectLst/>
                          <a:cs typeface="+mj-cs"/>
                        </a:rPr>
                        <a:t>ě</a:t>
                      </a:r>
                      <a:r>
                        <a:rPr lang="en-GB" sz="1700" b="1">
                          <a:solidFill>
                            <a:schemeClr val="bg2"/>
                          </a:solidFill>
                          <a:effectLst/>
                          <a:cs typeface="+mj-cs"/>
                        </a:rPr>
                        <a:t>lō·hîmʹ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hǎʹ · šā·mǎʹ·yim</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 · 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hǎʹ · ʾěʹ·rěṣ</a:t>
                      </a:r>
                    </a:p>
                  </a:txBody>
                  <a:tcPr marL="0" marR="0" marT="0" marB="0" anchor="ctr">
                    <a:lnL>
                      <a:noFill/>
                    </a:lnL>
                    <a:lnR>
                      <a:noFill/>
                    </a:lnR>
                    <a:lnT>
                      <a:noFill/>
                    </a:lnT>
                    <a:lnB>
                      <a:noFill/>
                    </a:lnB>
                  </a:tcPr>
                </a:tc>
                <a:extLst>
                  <a:ext uri="{0D108BD9-81ED-4DB2-BD59-A6C34878D82A}">
                    <a16:rowId xmlns:a16="http://schemas.microsoft.com/office/drawing/2014/main" val="1429500671"/>
                  </a:ext>
                </a:extLst>
              </a:tr>
              <a:tr h="792932">
                <a:tc>
                  <a:txBody>
                    <a:bodyPr/>
                    <a:lstStyle/>
                    <a:p>
                      <a:pPr algn="ctr"/>
                      <a:r>
                        <a:rPr lang="en-US" sz="1700" b="1">
                          <a:solidFill>
                            <a:schemeClr val="bg2"/>
                          </a:solidFill>
                          <a:effectLst/>
                          <a:cs typeface="+mj-cs"/>
                        </a:rPr>
                        <a:t>in · beginning</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create</a:t>
                      </a:r>
                      <a:r>
                        <a:rPr lang="en-US" sz="1700" b="1" baseline="30000">
                          <a:solidFill>
                            <a:schemeClr val="bg2"/>
                          </a:solidFill>
                          <a:effectLst/>
                          <a:cs typeface="+mj-cs"/>
                        </a:rPr>
                        <a:t>a</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r>
                        <a:rPr lang="en-US" sz="1700" b="1" baseline="30000">
                          <a:solidFill>
                            <a:schemeClr val="bg2"/>
                          </a:solidFill>
                          <a:effectLst/>
                          <a:cs typeface="+mj-cs"/>
                        </a:rPr>
                        <a:t>bc</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383982996"/>
                  </a:ext>
                </a:extLst>
              </a:tr>
              <a:tr h="792932">
                <a:tc>
                  <a:txBody>
                    <a:bodyPr/>
                    <a:lstStyle/>
                    <a:p>
                      <a:pPr algn="ctr"/>
                      <a:r>
                        <a:rPr lang="en-US" sz="1700" b="1">
                          <a:solidFill>
                            <a:schemeClr val="bg2"/>
                          </a:solidFill>
                          <a:effectLst/>
                          <a:cs typeface="+mj-cs"/>
                        </a:rPr>
                        <a:t>in · the beginning (of)</a:t>
                      </a:r>
                      <a:r>
                        <a:rPr lang="en-US" sz="1700" b="1" baseline="30000">
                          <a:solidFill>
                            <a:schemeClr val="bg2"/>
                          </a:solidFill>
                          <a:effectLst/>
                          <a:cs typeface="+mj-cs"/>
                        </a:rPr>
                        <a:t>1</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(he) created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2177053403"/>
                  </a:ext>
                </a:extLst>
              </a:tr>
              <a:tr h="528621">
                <a:tc>
                  <a:txBody>
                    <a:bodyPr/>
                    <a:lstStyle/>
                    <a:p>
                      <a:pPr algn="ctr"/>
                      <a:r>
                        <a:rPr lang="en-US" sz="1700" b="1">
                          <a:solidFill>
                            <a:schemeClr val="bg2"/>
                          </a:solidFill>
                          <a:effectLst/>
                          <a:cs typeface="+mj-cs"/>
                        </a:rPr>
                        <a:t>P · NCFSA</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VaP3MS</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 · 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 · 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chemeClr val="bg2"/>
                          </a:solidFill>
                          <a:effectLst/>
                          <a:cs typeface="+mj-cs"/>
                        </a:rPr>
                        <a:t>A · NC-SA</a:t>
                      </a:r>
                    </a:p>
                  </a:txBody>
                  <a:tcPr marL="0" marR="0" marT="0" marB="0" anchor="ctr">
                    <a:lnL>
                      <a:noFill/>
                    </a:lnL>
                    <a:lnR>
                      <a:noFill/>
                    </a:lnR>
                    <a:lnT>
                      <a:noFill/>
                    </a:lnT>
                    <a:lnB>
                      <a:noFill/>
                    </a:lnB>
                  </a:tcPr>
                </a:tc>
                <a:extLst>
                  <a:ext uri="{0D108BD9-81ED-4DB2-BD59-A6C34878D82A}">
                    <a16:rowId xmlns:a16="http://schemas.microsoft.com/office/drawing/2014/main" val="1473036541"/>
                  </a:ext>
                </a:extLst>
              </a:tr>
            </a:tbl>
          </a:graphicData>
        </a:graphic>
      </p:graphicFrame>
    </p:spTree>
    <p:extLst>
      <p:ext uri="{BB962C8B-B14F-4D97-AF65-F5344CB8AC3E}">
        <p14:creationId xmlns:p14="http://schemas.microsoft.com/office/powerpoint/2010/main" val="162083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593911-67A0-FC41-2267-6EFD8842B93D}"/>
              </a:ext>
            </a:extLst>
          </p:cNvPr>
          <p:cNvSpPr>
            <a:spLocks noGrp="1"/>
          </p:cNvSpPr>
          <p:nvPr>
            <p:ph type="title"/>
          </p:nvPr>
        </p:nvSpPr>
        <p:spPr>
          <a:xfrm>
            <a:off x="884101" y="543020"/>
            <a:ext cx="10515600" cy="1325563"/>
          </a:xfrm>
        </p:spPr>
        <p:txBody>
          <a:bodyPr>
            <a:normAutofit/>
          </a:bodyPr>
          <a:lstStyle/>
          <a:p>
            <a:r>
              <a:rPr lang="en-US" sz="2000" dirty="0">
                <a:solidFill>
                  <a:srgbClr val="FFFF99"/>
                </a:solidFill>
              </a:rPr>
              <a:t>Christo van der Merwe, The </a:t>
            </a:r>
            <a:r>
              <a:rPr lang="en-US" sz="2000" dirty="0" err="1">
                <a:solidFill>
                  <a:srgbClr val="FFFF99"/>
                </a:solidFill>
              </a:rPr>
              <a:t>Lexham</a:t>
            </a:r>
            <a:r>
              <a:rPr lang="en-US" sz="2000" dirty="0">
                <a:solidFill>
                  <a:srgbClr val="FFFF99"/>
                </a:solidFill>
              </a:rPr>
              <a:t> Hebrew-English Interlinear Bible (Bellingham, WA: </a:t>
            </a:r>
            <a:r>
              <a:rPr lang="en-US" sz="2000" dirty="0" err="1">
                <a:solidFill>
                  <a:srgbClr val="FFFF99"/>
                </a:solidFill>
              </a:rPr>
              <a:t>Lexham</a:t>
            </a:r>
            <a:r>
              <a:rPr lang="en-US" sz="2000" dirty="0">
                <a:solidFill>
                  <a:srgbClr val="FFFF99"/>
                </a:solidFill>
              </a:rPr>
              <a:t> Press, 2004), Ge 1:1 (word order reversed):</a:t>
            </a:r>
          </a:p>
        </p:txBody>
      </p:sp>
      <p:sp>
        <p:nvSpPr>
          <p:cNvPr id="8" name="Title 1">
            <a:extLst>
              <a:ext uri="{FF2B5EF4-FFF2-40B4-BE49-F238E27FC236}">
                <a16:creationId xmlns:a16="http://schemas.microsoft.com/office/drawing/2014/main" id="{CF5E645C-6656-0740-1B1A-220B4F4B53DC}"/>
              </a:ext>
            </a:extLst>
          </p:cNvPr>
          <p:cNvSpPr txBox="1">
            <a:spLocks/>
          </p:cNvSpPr>
          <p:nvPr/>
        </p:nvSpPr>
        <p:spPr>
          <a:xfrm>
            <a:off x="989309" y="934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27272"/>
                </a:solidFill>
                <a:latin typeface="Open Sans" pitchFamily="2" charset="0"/>
                <a:ea typeface="Open Sans" pitchFamily="2" charset="0"/>
                <a:cs typeface="Open Sans" pitchFamily="2" charset="0"/>
              </a:defRPr>
            </a:lvl1pPr>
          </a:lstStyle>
          <a:p>
            <a:endParaRPr lang="en-GB" sz="2400" dirty="0">
              <a:latin typeface="Times New Roman" panose="02020603050405020304" pitchFamily="18" charset="0"/>
              <a:cs typeface="Times New Roman" panose="02020603050405020304" pitchFamily="18" charset="0"/>
            </a:endParaRPr>
          </a:p>
        </p:txBody>
      </p:sp>
      <p:graphicFrame>
        <p:nvGraphicFramePr>
          <p:cNvPr id="9" name="Content Placeholder 3">
            <a:extLst>
              <a:ext uri="{FF2B5EF4-FFF2-40B4-BE49-F238E27FC236}">
                <a16:creationId xmlns:a16="http://schemas.microsoft.com/office/drawing/2014/main" id="{6BC98B9A-4F6B-CC37-EBA6-9E8EE3827CDD}"/>
              </a:ext>
            </a:extLst>
          </p:cNvPr>
          <p:cNvGraphicFramePr>
            <a:graphicFrameLocks/>
          </p:cNvGraphicFramePr>
          <p:nvPr>
            <p:extLst>
              <p:ext uri="{D42A27DB-BD31-4B8C-83A1-F6EECF244321}">
                <p14:modId xmlns:p14="http://schemas.microsoft.com/office/powerpoint/2010/main" val="3418224047"/>
              </p:ext>
            </p:extLst>
          </p:nvPr>
        </p:nvGraphicFramePr>
        <p:xfrm>
          <a:off x="844063" y="1651270"/>
          <a:ext cx="10131914" cy="4351336"/>
        </p:xfrm>
        <a:graphic>
          <a:graphicData uri="http://schemas.openxmlformats.org/drawingml/2006/table">
            <a:tbl>
              <a:tblPr/>
              <a:tblGrid>
                <a:gridCol w="949866">
                  <a:extLst>
                    <a:ext uri="{9D8B030D-6E8A-4147-A177-3AD203B41FA5}">
                      <a16:colId xmlns:a16="http://schemas.microsoft.com/office/drawing/2014/main" val="4256672238"/>
                    </a:ext>
                  </a:extLst>
                </a:gridCol>
                <a:gridCol w="608890">
                  <a:extLst>
                    <a:ext uri="{9D8B030D-6E8A-4147-A177-3AD203B41FA5}">
                      <a16:colId xmlns:a16="http://schemas.microsoft.com/office/drawing/2014/main" val="3830059147"/>
                    </a:ext>
                  </a:extLst>
                </a:gridCol>
                <a:gridCol w="1130795">
                  <a:extLst>
                    <a:ext uri="{9D8B030D-6E8A-4147-A177-3AD203B41FA5}">
                      <a16:colId xmlns:a16="http://schemas.microsoft.com/office/drawing/2014/main" val="3375637154"/>
                    </a:ext>
                  </a:extLst>
                </a:gridCol>
                <a:gridCol w="427961">
                  <a:extLst>
                    <a:ext uri="{9D8B030D-6E8A-4147-A177-3AD203B41FA5}">
                      <a16:colId xmlns:a16="http://schemas.microsoft.com/office/drawing/2014/main" val="2194906375"/>
                    </a:ext>
                  </a:extLst>
                </a:gridCol>
                <a:gridCol w="779378">
                  <a:extLst>
                    <a:ext uri="{9D8B030D-6E8A-4147-A177-3AD203B41FA5}">
                      <a16:colId xmlns:a16="http://schemas.microsoft.com/office/drawing/2014/main" val="585394556"/>
                    </a:ext>
                  </a:extLst>
                </a:gridCol>
                <a:gridCol w="779378">
                  <a:extLst>
                    <a:ext uri="{9D8B030D-6E8A-4147-A177-3AD203B41FA5}">
                      <a16:colId xmlns:a16="http://schemas.microsoft.com/office/drawing/2014/main" val="2373680546"/>
                    </a:ext>
                  </a:extLst>
                </a:gridCol>
                <a:gridCol w="779378">
                  <a:extLst>
                    <a:ext uri="{9D8B030D-6E8A-4147-A177-3AD203B41FA5}">
                      <a16:colId xmlns:a16="http://schemas.microsoft.com/office/drawing/2014/main" val="2750778947"/>
                    </a:ext>
                  </a:extLst>
                </a:gridCol>
                <a:gridCol w="779378">
                  <a:extLst>
                    <a:ext uri="{9D8B030D-6E8A-4147-A177-3AD203B41FA5}">
                      <a16:colId xmlns:a16="http://schemas.microsoft.com/office/drawing/2014/main" val="1650725083"/>
                    </a:ext>
                  </a:extLst>
                </a:gridCol>
                <a:gridCol w="779378">
                  <a:extLst>
                    <a:ext uri="{9D8B030D-6E8A-4147-A177-3AD203B41FA5}">
                      <a16:colId xmlns:a16="http://schemas.microsoft.com/office/drawing/2014/main" val="4077820625"/>
                    </a:ext>
                  </a:extLst>
                </a:gridCol>
                <a:gridCol w="779378">
                  <a:extLst>
                    <a:ext uri="{9D8B030D-6E8A-4147-A177-3AD203B41FA5}">
                      <a16:colId xmlns:a16="http://schemas.microsoft.com/office/drawing/2014/main" val="2894954609"/>
                    </a:ext>
                  </a:extLst>
                </a:gridCol>
                <a:gridCol w="779378">
                  <a:extLst>
                    <a:ext uri="{9D8B030D-6E8A-4147-A177-3AD203B41FA5}">
                      <a16:colId xmlns:a16="http://schemas.microsoft.com/office/drawing/2014/main" val="2238330496"/>
                    </a:ext>
                  </a:extLst>
                </a:gridCol>
                <a:gridCol w="779378">
                  <a:extLst>
                    <a:ext uri="{9D8B030D-6E8A-4147-A177-3AD203B41FA5}">
                      <a16:colId xmlns:a16="http://schemas.microsoft.com/office/drawing/2014/main" val="2183149972"/>
                    </a:ext>
                  </a:extLst>
                </a:gridCol>
                <a:gridCol w="779378">
                  <a:extLst>
                    <a:ext uri="{9D8B030D-6E8A-4147-A177-3AD203B41FA5}">
                      <a16:colId xmlns:a16="http://schemas.microsoft.com/office/drawing/2014/main" val="2827016389"/>
                    </a:ext>
                  </a:extLst>
                </a:gridCol>
              </a:tblGrid>
              <a:tr h="386677">
                <a:tc>
                  <a:txBody>
                    <a:bodyPr/>
                    <a:lstStyle/>
                    <a:p>
                      <a:pPr algn="ctr"/>
                      <a:r>
                        <a:rPr lang="he-IL" sz="1700" b="1" dirty="0">
                          <a:solidFill>
                            <a:schemeClr val="bg2"/>
                          </a:solidFill>
                          <a:effectLst/>
                          <a:cs typeface="+mj-cs"/>
                        </a:rPr>
                        <a:t>בְּרֵאשִׁ֖ית</a:t>
                      </a:r>
                    </a:p>
                  </a:txBody>
                  <a:tcPr marL="0" marR="0" marT="122366" marB="0" anchor="ctr">
                    <a:lnL>
                      <a:noFill/>
                    </a:lnL>
                    <a:lnR>
                      <a:noFill/>
                    </a:lnR>
                    <a:lnT>
                      <a:noFill/>
                    </a:lnT>
                    <a:lnB>
                      <a:noFill/>
                    </a:lnB>
                  </a:tcPr>
                </a:tc>
                <a:tc>
                  <a:txBody>
                    <a:bodyPr/>
                    <a:lstStyle/>
                    <a:p>
                      <a:pPr algn="ctr"/>
                      <a:r>
                        <a:rPr lang="he-IL" sz="1700" b="1" dirty="0">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בָּרָ֣א</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אֱלֹהִ֑ים</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הַשָּׁמַ֖יִם</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וְאֵ֥ת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הָאָֽרֶץ׃</a:t>
                      </a:r>
                    </a:p>
                  </a:txBody>
                  <a:tcPr marL="0" marR="0" marT="122366" marB="0" anchor="ctr">
                    <a:lnL>
                      <a:noFill/>
                    </a:lnL>
                    <a:lnR>
                      <a:noFill/>
                    </a:lnR>
                    <a:lnT>
                      <a:noFill/>
                    </a:lnT>
                    <a:lnB>
                      <a:noFill/>
                    </a:lnB>
                  </a:tcPr>
                </a:tc>
                <a:extLst>
                  <a:ext uri="{0D108BD9-81ED-4DB2-BD59-A6C34878D82A}">
                    <a16:rowId xmlns:a16="http://schemas.microsoft.com/office/drawing/2014/main" val="892297942"/>
                  </a:ext>
                </a:extLst>
              </a:tr>
              <a:tr h="528621">
                <a:tc>
                  <a:txBody>
                    <a:bodyPr/>
                    <a:lstStyle/>
                    <a:p>
                      <a:pPr algn="ctr"/>
                      <a:r>
                        <a:rPr lang="en-GB" sz="1700" b="1" dirty="0" err="1">
                          <a:solidFill>
                            <a:schemeClr val="bg2"/>
                          </a:solidFill>
                          <a:effectLst/>
                          <a:cs typeface="+mj-cs"/>
                        </a:rPr>
                        <a:t>b</a:t>
                      </a:r>
                      <a:r>
                        <a:rPr lang="en-GB" sz="1700" b="1" baseline="30000" dirty="0" err="1">
                          <a:solidFill>
                            <a:schemeClr val="bg2"/>
                          </a:solidFill>
                          <a:effectLst/>
                          <a:cs typeface="+mj-cs"/>
                        </a:rPr>
                        <a:t>e</a:t>
                      </a:r>
                      <a:r>
                        <a:rPr lang="en-GB" sz="1700" b="1" dirty="0" err="1">
                          <a:solidFill>
                            <a:schemeClr val="bg2"/>
                          </a:solidFill>
                          <a:effectLst/>
                          <a:cs typeface="+mj-cs"/>
                        </a:rPr>
                        <a:t>rē</a:t>
                      </a:r>
                      <a:r>
                        <a:rPr lang="en-GB" sz="1700" b="1" dirty="0">
                          <a:solidFill>
                            <a:schemeClr val="bg2"/>
                          </a:solidFill>
                          <a:effectLst/>
                          <a:cs typeface="+mj-cs"/>
                        </a:rPr>
                        <a:t>(ʾ)·</a:t>
                      </a:r>
                      <a:r>
                        <a:rPr lang="en-GB" sz="1700" b="1" dirty="0" err="1">
                          <a:solidFill>
                            <a:schemeClr val="bg2"/>
                          </a:solidFill>
                          <a:effectLst/>
                          <a:cs typeface="+mj-cs"/>
                        </a:rPr>
                        <a:t>šîṯ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bā·rā(ʾ)ʹ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a:t>
                      </a:r>
                      <a:r>
                        <a:rPr lang="en-GB" sz="1700" b="1" baseline="30000">
                          <a:solidFill>
                            <a:schemeClr val="bg2"/>
                          </a:solidFill>
                          <a:effectLst/>
                          <a:cs typeface="+mj-cs"/>
                        </a:rPr>
                        <a:t>ě</a:t>
                      </a:r>
                      <a:r>
                        <a:rPr lang="en-GB" sz="1700" b="1">
                          <a:solidFill>
                            <a:schemeClr val="bg2"/>
                          </a:solidFill>
                          <a:effectLst/>
                          <a:cs typeface="+mj-cs"/>
                        </a:rPr>
                        <a:t>lō·hîmʹ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chemeClr val="bg2"/>
                          </a:solidFill>
                          <a:effectLst/>
                          <a:cs typeface="+mj-cs"/>
                        </a:rPr>
                        <a:t>ʾēṯ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hǎš·šā·mǎʹ·yim</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a:t>
                      </a:r>
                      <a:r>
                        <a:rPr lang="en-GB" sz="1700" b="1" baseline="30000">
                          <a:solidFill>
                            <a:schemeClr val="bg2"/>
                          </a:solidFill>
                          <a:effectLst/>
                          <a:cs typeface="+mj-cs"/>
                        </a:rPr>
                        <a:t>e</a:t>
                      </a: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600" b="1" dirty="0" err="1">
                          <a:solidFill>
                            <a:schemeClr val="bg2"/>
                          </a:solidFill>
                          <a:effectLst/>
                          <a:cs typeface="+mj-cs"/>
                        </a:rPr>
                        <a:t>hā·ʾā</a:t>
                      </a:r>
                      <a:r>
                        <a:rPr lang="en-GB" sz="1600" b="1" dirty="0">
                          <a:solidFill>
                            <a:schemeClr val="bg2"/>
                          </a:solidFill>
                          <a:effectLst/>
                          <a:cs typeface="+mj-cs"/>
                        </a:rPr>
                        <a:t>ʹ·</a:t>
                      </a:r>
                      <a:r>
                        <a:rPr lang="en-GB" sz="1600" b="1" dirty="0" err="1">
                          <a:solidFill>
                            <a:schemeClr val="bg2"/>
                          </a:solidFill>
                          <a:effectLst/>
                          <a:cs typeface="+mj-cs"/>
                        </a:rPr>
                        <a:t>rěṣ</a:t>
                      </a:r>
                      <a:endParaRPr lang="en-GB" sz="1600" b="1" dirty="0">
                        <a:solidFill>
                          <a:schemeClr val="bg2"/>
                        </a:solidFill>
                        <a:effectLst/>
                        <a:cs typeface="+mj-cs"/>
                      </a:endParaRPr>
                    </a:p>
                  </a:txBody>
                  <a:tcPr marL="0" marR="0" marT="0" marB="0" anchor="ctr">
                    <a:lnL>
                      <a:noFill/>
                    </a:lnL>
                    <a:lnR>
                      <a:noFill/>
                    </a:lnR>
                    <a:lnT>
                      <a:noFill/>
                    </a:lnT>
                    <a:lnB>
                      <a:noFill/>
                    </a:lnB>
                  </a:tcPr>
                </a:tc>
                <a:extLst>
                  <a:ext uri="{0D108BD9-81ED-4DB2-BD59-A6C34878D82A}">
                    <a16:rowId xmlns:a16="http://schemas.microsoft.com/office/drawing/2014/main" val="2746269514"/>
                  </a:ext>
                </a:extLst>
              </a:tr>
              <a:tr h="528621">
                <a:tc>
                  <a:txBody>
                    <a:bodyPr/>
                    <a:lstStyle/>
                    <a:p>
                      <a:pPr algn="ctr"/>
                      <a:r>
                        <a:rPr lang="he-IL" sz="1700" b="1">
                          <a:solidFill>
                            <a:schemeClr val="bg2"/>
                          </a:solidFill>
                          <a:effectLst/>
                          <a:cs typeface="+mj-cs"/>
                        </a:rPr>
                        <a:t>בְּ · רֵאשִׁית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ברא</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אֱלֹהִים</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הַ · שָׁמַ֫יִם</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וְ · אֵת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הַ · אֶ֫רֶץ</a:t>
                      </a:r>
                    </a:p>
                  </a:txBody>
                  <a:tcPr marL="0" marR="0" marT="0" marB="0" anchor="ctr">
                    <a:lnL>
                      <a:noFill/>
                    </a:lnL>
                    <a:lnR>
                      <a:noFill/>
                    </a:lnR>
                    <a:lnT>
                      <a:noFill/>
                    </a:lnT>
                    <a:lnB>
                      <a:noFill/>
                    </a:lnB>
                  </a:tcPr>
                </a:tc>
                <a:extLst>
                  <a:ext uri="{0D108BD9-81ED-4DB2-BD59-A6C34878D82A}">
                    <a16:rowId xmlns:a16="http://schemas.microsoft.com/office/drawing/2014/main" val="524959268"/>
                  </a:ext>
                </a:extLst>
              </a:tr>
              <a:tr h="792932">
                <a:tc>
                  <a:txBody>
                    <a:bodyPr/>
                    <a:lstStyle/>
                    <a:p>
                      <a:pPr algn="ctr"/>
                      <a:r>
                        <a:rPr lang="en-GB" sz="1700" b="1">
                          <a:solidFill>
                            <a:schemeClr val="bg2"/>
                          </a:solidFill>
                          <a:effectLst/>
                          <a:cs typeface="+mj-cs"/>
                        </a:rPr>
                        <a:t>b · rē(ʾ)·šîṯʹ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brʾ</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a:t>
                      </a:r>
                      <a:r>
                        <a:rPr lang="en-GB" sz="1700" b="1" baseline="30000">
                          <a:solidFill>
                            <a:schemeClr val="bg2"/>
                          </a:solidFill>
                          <a:effectLst/>
                          <a:cs typeface="+mj-cs"/>
                        </a:rPr>
                        <a:t>ě</a:t>
                      </a:r>
                      <a:r>
                        <a:rPr lang="en-GB" sz="1700" b="1">
                          <a:solidFill>
                            <a:schemeClr val="bg2"/>
                          </a:solidFill>
                          <a:effectLst/>
                          <a:cs typeface="+mj-cs"/>
                        </a:rPr>
                        <a:t>lō·hîmʹ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hǎʹ · šā·mǎʹ·yim</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 · 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hǎʹ · ʾěʹ·rěṣ</a:t>
                      </a:r>
                    </a:p>
                  </a:txBody>
                  <a:tcPr marL="0" marR="0" marT="0" marB="0" anchor="ctr">
                    <a:lnL>
                      <a:noFill/>
                    </a:lnL>
                    <a:lnR>
                      <a:noFill/>
                    </a:lnR>
                    <a:lnT>
                      <a:noFill/>
                    </a:lnT>
                    <a:lnB>
                      <a:noFill/>
                    </a:lnB>
                  </a:tcPr>
                </a:tc>
                <a:extLst>
                  <a:ext uri="{0D108BD9-81ED-4DB2-BD59-A6C34878D82A}">
                    <a16:rowId xmlns:a16="http://schemas.microsoft.com/office/drawing/2014/main" val="1429500671"/>
                  </a:ext>
                </a:extLst>
              </a:tr>
              <a:tr h="792932">
                <a:tc>
                  <a:txBody>
                    <a:bodyPr/>
                    <a:lstStyle/>
                    <a:p>
                      <a:pPr algn="ctr"/>
                      <a:r>
                        <a:rPr lang="en-US" sz="1700" b="1">
                          <a:solidFill>
                            <a:schemeClr val="bg2"/>
                          </a:solidFill>
                          <a:effectLst/>
                          <a:cs typeface="+mj-cs"/>
                        </a:rPr>
                        <a:t>in · beginning</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create</a:t>
                      </a:r>
                      <a:r>
                        <a:rPr lang="en-US" sz="1700" b="1" baseline="30000">
                          <a:solidFill>
                            <a:schemeClr val="bg2"/>
                          </a:solidFill>
                          <a:effectLst/>
                          <a:cs typeface="+mj-cs"/>
                        </a:rPr>
                        <a:t>a</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r>
                        <a:rPr lang="en-US" sz="1700" b="1" baseline="30000">
                          <a:solidFill>
                            <a:schemeClr val="bg2"/>
                          </a:solidFill>
                          <a:effectLst/>
                          <a:cs typeface="+mj-cs"/>
                        </a:rPr>
                        <a:t>bc</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383982996"/>
                  </a:ext>
                </a:extLst>
              </a:tr>
              <a:tr h="792932">
                <a:tc>
                  <a:txBody>
                    <a:bodyPr/>
                    <a:lstStyle/>
                    <a:p>
                      <a:pPr algn="ctr"/>
                      <a:r>
                        <a:rPr lang="en-US" sz="1700" b="1">
                          <a:solidFill>
                            <a:schemeClr val="bg2"/>
                          </a:solidFill>
                          <a:effectLst/>
                          <a:cs typeface="+mj-cs"/>
                        </a:rPr>
                        <a:t>in · the beginning (of)</a:t>
                      </a:r>
                      <a:r>
                        <a:rPr lang="en-US" sz="1700" b="1" baseline="30000">
                          <a:solidFill>
                            <a:schemeClr val="bg2"/>
                          </a:solidFill>
                          <a:effectLst/>
                          <a:cs typeface="+mj-cs"/>
                        </a:rPr>
                        <a:t>1</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(he) created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2177053403"/>
                  </a:ext>
                </a:extLst>
              </a:tr>
              <a:tr h="528621">
                <a:tc>
                  <a:txBody>
                    <a:bodyPr/>
                    <a:lstStyle/>
                    <a:p>
                      <a:pPr algn="ctr"/>
                      <a:r>
                        <a:rPr lang="en-US" sz="1700" b="1">
                          <a:solidFill>
                            <a:schemeClr val="bg2"/>
                          </a:solidFill>
                          <a:effectLst/>
                          <a:cs typeface="+mj-cs"/>
                        </a:rPr>
                        <a:t>P · NCFSA</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VaP3MS</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 · 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 · 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chemeClr val="bg2"/>
                          </a:solidFill>
                          <a:effectLst/>
                          <a:cs typeface="+mj-cs"/>
                        </a:rPr>
                        <a:t>A · NC-SA</a:t>
                      </a:r>
                    </a:p>
                  </a:txBody>
                  <a:tcPr marL="0" marR="0" marT="0" marB="0" anchor="ctr">
                    <a:lnL>
                      <a:noFill/>
                    </a:lnL>
                    <a:lnR>
                      <a:noFill/>
                    </a:lnR>
                    <a:lnT>
                      <a:noFill/>
                    </a:lnT>
                    <a:lnB>
                      <a:noFill/>
                    </a:lnB>
                  </a:tcPr>
                </a:tc>
                <a:extLst>
                  <a:ext uri="{0D108BD9-81ED-4DB2-BD59-A6C34878D82A}">
                    <a16:rowId xmlns:a16="http://schemas.microsoft.com/office/drawing/2014/main" val="1473036541"/>
                  </a:ext>
                </a:extLst>
              </a:tr>
            </a:tbl>
          </a:graphicData>
        </a:graphic>
      </p:graphicFrame>
      <p:pic>
        <p:nvPicPr>
          <p:cNvPr id="2" name="Picture 1" descr="A screenshot of a computer&#10;&#10;Description automatically generated">
            <a:extLst>
              <a:ext uri="{FF2B5EF4-FFF2-40B4-BE49-F238E27FC236}">
                <a16:creationId xmlns:a16="http://schemas.microsoft.com/office/drawing/2014/main" id="{DB204F60-C651-B37B-2D4B-556F4C2599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242" y="1692046"/>
            <a:ext cx="3716715" cy="4703735"/>
          </a:xfrm>
          <a:prstGeom prst="rect">
            <a:avLst/>
          </a:prstGeom>
          <a:noFill/>
          <a:ln>
            <a:noFill/>
          </a:ln>
        </p:spPr>
      </p:pic>
    </p:spTree>
    <p:extLst>
      <p:ext uri="{BB962C8B-B14F-4D97-AF65-F5344CB8AC3E}">
        <p14:creationId xmlns:p14="http://schemas.microsoft.com/office/powerpoint/2010/main" val="180422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593911-67A0-FC41-2267-6EFD8842B93D}"/>
              </a:ext>
            </a:extLst>
          </p:cNvPr>
          <p:cNvSpPr>
            <a:spLocks noGrp="1"/>
          </p:cNvSpPr>
          <p:nvPr>
            <p:ph type="title"/>
          </p:nvPr>
        </p:nvSpPr>
        <p:spPr>
          <a:xfrm>
            <a:off x="884101" y="543020"/>
            <a:ext cx="10515600" cy="1325563"/>
          </a:xfrm>
        </p:spPr>
        <p:txBody>
          <a:bodyPr>
            <a:normAutofit/>
          </a:bodyPr>
          <a:lstStyle/>
          <a:p>
            <a:r>
              <a:rPr lang="en-US" sz="2000" dirty="0">
                <a:solidFill>
                  <a:srgbClr val="FFFF99"/>
                </a:solidFill>
              </a:rPr>
              <a:t>Christo van der Merwe, The </a:t>
            </a:r>
            <a:r>
              <a:rPr lang="en-US" sz="2000" dirty="0" err="1">
                <a:solidFill>
                  <a:srgbClr val="FFFF99"/>
                </a:solidFill>
              </a:rPr>
              <a:t>Lexham</a:t>
            </a:r>
            <a:r>
              <a:rPr lang="en-US" sz="2000" dirty="0">
                <a:solidFill>
                  <a:srgbClr val="FFFF99"/>
                </a:solidFill>
              </a:rPr>
              <a:t> Hebrew-English Interlinear Bible (Bellingham, WA: </a:t>
            </a:r>
            <a:r>
              <a:rPr lang="en-US" sz="2000" dirty="0" err="1">
                <a:solidFill>
                  <a:srgbClr val="FFFF99"/>
                </a:solidFill>
              </a:rPr>
              <a:t>Lexham</a:t>
            </a:r>
            <a:r>
              <a:rPr lang="en-US" sz="2000" dirty="0">
                <a:solidFill>
                  <a:srgbClr val="FFFF99"/>
                </a:solidFill>
              </a:rPr>
              <a:t> Press, 2004), Ge 1:1 (word order reversed):</a:t>
            </a:r>
          </a:p>
        </p:txBody>
      </p:sp>
      <p:sp>
        <p:nvSpPr>
          <p:cNvPr id="8" name="Title 1">
            <a:extLst>
              <a:ext uri="{FF2B5EF4-FFF2-40B4-BE49-F238E27FC236}">
                <a16:creationId xmlns:a16="http://schemas.microsoft.com/office/drawing/2014/main" id="{CF5E645C-6656-0740-1B1A-220B4F4B53DC}"/>
              </a:ext>
            </a:extLst>
          </p:cNvPr>
          <p:cNvSpPr txBox="1">
            <a:spLocks/>
          </p:cNvSpPr>
          <p:nvPr/>
        </p:nvSpPr>
        <p:spPr>
          <a:xfrm>
            <a:off x="989309" y="934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27272"/>
                </a:solidFill>
                <a:latin typeface="Open Sans" pitchFamily="2" charset="0"/>
                <a:ea typeface="Open Sans" pitchFamily="2" charset="0"/>
                <a:cs typeface="Open Sans" pitchFamily="2" charset="0"/>
              </a:defRPr>
            </a:lvl1pPr>
          </a:lstStyle>
          <a:p>
            <a:endParaRPr lang="en-GB" sz="2400" dirty="0">
              <a:latin typeface="Times New Roman" panose="02020603050405020304" pitchFamily="18" charset="0"/>
              <a:cs typeface="Times New Roman" panose="02020603050405020304" pitchFamily="18" charset="0"/>
            </a:endParaRPr>
          </a:p>
        </p:txBody>
      </p:sp>
      <p:graphicFrame>
        <p:nvGraphicFramePr>
          <p:cNvPr id="9" name="Content Placeholder 3">
            <a:extLst>
              <a:ext uri="{FF2B5EF4-FFF2-40B4-BE49-F238E27FC236}">
                <a16:creationId xmlns:a16="http://schemas.microsoft.com/office/drawing/2014/main" id="{6BC98B9A-4F6B-CC37-EBA6-9E8EE3827CDD}"/>
              </a:ext>
            </a:extLst>
          </p:cNvPr>
          <p:cNvGraphicFramePr>
            <a:graphicFrameLocks/>
          </p:cNvGraphicFramePr>
          <p:nvPr>
            <p:extLst>
              <p:ext uri="{D42A27DB-BD31-4B8C-83A1-F6EECF244321}">
                <p14:modId xmlns:p14="http://schemas.microsoft.com/office/powerpoint/2010/main" val="1818263917"/>
              </p:ext>
            </p:extLst>
          </p:nvPr>
        </p:nvGraphicFramePr>
        <p:xfrm>
          <a:off x="844063" y="1651270"/>
          <a:ext cx="10131914" cy="4351336"/>
        </p:xfrm>
        <a:graphic>
          <a:graphicData uri="http://schemas.openxmlformats.org/drawingml/2006/table">
            <a:tbl>
              <a:tblPr/>
              <a:tblGrid>
                <a:gridCol w="949866">
                  <a:extLst>
                    <a:ext uri="{9D8B030D-6E8A-4147-A177-3AD203B41FA5}">
                      <a16:colId xmlns:a16="http://schemas.microsoft.com/office/drawing/2014/main" val="4256672238"/>
                    </a:ext>
                  </a:extLst>
                </a:gridCol>
                <a:gridCol w="608890">
                  <a:extLst>
                    <a:ext uri="{9D8B030D-6E8A-4147-A177-3AD203B41FA5}">
                      <a16:colId xmlns:a16="http://schemas.microsoft.com/office/drawing/2014/main" val="3830059147"/>
                    </a:ext>
                  </a:extLst>
                </a:gridCol>
                <a:gridCol w="1130795">
                  <a:extLst>
                    <a:ext uri="{9D8B030D-6E8A-4147-A177-3AD203B41FA5}">
                      <a16:colId xmlns:a16="http://schemas.microsoft.com/office/drawing/2014/main" val="3375637154"/>
                    </a:ext>
                  </a:extLst>
                </a:gridCol>
                <a:gridCol w="427961">
                  <a:extLst>
                    <a:ext uri="{9D8B030D-6E8A-4147-A177-3AD203B41FA5}">
                      <a16:colId xmlns:a16="http://schemas.microsoft.com/office/drawing/2014/main" val="2194906375"/>
                    </a:ext>
                  </a:extLst>
                </a:gridCol>
                <a:gridCol w="779378">
                  <a:extLst>
                    <a:ext uri="{9D8B030D-6E8A-4147-A177-3AD203B41FA5}">
                      <a16:colId xmlns:a16="http://schemas.microsoft.com/office/drawing/2014/main" val="585394556"/>
                    </a:ext>
                  </a:extLst>
                </a:gridCol>
                <a:gridCol w="779378">
                  <a:extLst>
                    <a:ext uri="{9D8B030D-6E8A-4147-A177-3AD203B41FA5}">
                      <a16:colId xmlns:a16="http://schemas.microsoft.com/office/drawing/2014/main" val="2373680546"/>
                    </a:ext>
                  </a:extLst>
                </a:gridCol>
                <a:gridCol w="779378">
                  <a:extLst>
                    <a:ext uri="{9D8B030D-6E8A-4147-A177-3AD203B41FA5}">
                      <a16:colId xmlns:a16="http://schemas.microsoft.com/office/drawing/2014/main" val="2750778947"/>
                    </a:ext>
                  </a:extLst>
                </a:gridCol>
                <a:gridCol w="779378">
                  <a:extLst>
                    <a:ext uri="{9D8B030D-6E8A-4147-A177-3AD203B41FA5}">
                      <a16:colId xmlns:a16="http://schemas.microsoft.com/office/drawing/2014/main" val="1650725083"/>
                    </a:ext>
                  </a:extLst>
                </a:gridCol>
                <a:gridCol w="779378">
                  <a:extLst>
                    <a:ext uri="{9D8B030D-6E8A-4147-A177-3AD203B41FA5}">
                      <a16:colId xmlns:a16="http://schemas.microsoft.com/office/drawing/2014/main" val="4077820625"/>
                    </a:ext>
                  </a:extLst>
                </a:gridCol>
                <a:gridCol w="779378">
                  <a:extLst>
                    <a:ext uri="{9D8B030D-6E8A-4147-A177-3AD203B41FA5}">
                      <a16:colId xmlns:a16="http://schemas.microsoft.com/office/drawing/2014/main" val="2894954609"/>
                    </a:ext>
                  </a:extLst>
                </a:gridCol>
                <a:gridCol w="779378">
                  <a:extLst>
                    <a:ext uri="{9D8B030D-6E8A-4147-A177-3AD203B41FA5}">
                      <a16:colId xmlns:a16="http://schemas.microsoft.com/office/drawing/2014/main" val="2238330496"/>
                    </a:ext>
                  </a:extLst>
                </a:gridCol>
                <a:gridCol w="779378">
                  <a:extLst>
                    <a:ext uri="{9D8B030D-6E8A-4147-A177-3AD203B41FA5}">
                      <a16:colId xmlns:a16="http://schemas.microsoft.com/office/drawing/2014/main" val="2183149972"/>
                    </a:ext>
                  </a:extLst>
                </a:gridCol>
                <a:gridCol w="779378">
                  <a:extLst>
                    <a:ext uri="{9D8B030D-6E8A-4147-A177-3AD203B41FA5}">
                      <a16:colId xmlns:a16="http://schemas.microsoft.com/office/drawing/2014/main" val="2827016389"/>
                    </a:ext>
                  </a:extLst>
                </a:gridCol>
              </a:tblGrid>
              <a:tr h="386677">
                <a:tc>
                  <a:txBody>
                    <a:bodyPr/>
                    <a:lstStyle/>
                    <a:p>
                      <a:pPr algn="ctr"/>
                      <a:r>
                        <a:rPr lang="he-IL" sz="1700" b="1" dirty="0">
                          <a:solidFill>
                            <a:schemeClr val="bg2"/>
                          </a:solidFill>
                          <a:effectLst/>
                          <a:cs typeface="+mj-cs"/>
                        </a:rPr>
                        <a:t>בְּרֵאשִׁ֖ית</a:t>
                      </a:r>
                    </a:p>
                  </a:txBody>
                  <a:tcPr marL="0" marR="0" marT="122366" marB="0" anchor="ctr">
                    <a:lnL>
                      <a:noFill/>
                    </a:lnL>
                    <a:lnR>
                      <a:noFill/>
                    </a:lnR>
                    <a:lnT>
                      <a:noFill/>
                    </a:lnT>
                    <a:lnB>
                      <a:noFill/>
                    </a:lnB>
                  </a:tcPr>
                </a:tc>
                <a:tc>
                  <a:txBody>
                    <a:bodyPr/>
                    <a:lstStyle/>
                    <a:p>
                      <a:pPr algn="ctr"/>
                      <a:r>
                        <a:rPr lang="he-IL" sz="1700" b="1" dirty="0">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dirty="0">
                          <a:solidFill>
                            <a:srgbClr val="FFFF99"/>
                          </a:solidFill>
                          <a:effectLst/>
                          <a:cs typeface="+mj-cs"/>
                        </a:rPr>
                        <a:t>בָּרָ֣א</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אֱלֹהִ֑ים</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הַשָּׁמַ֖יִם</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וְאֵ֥ת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הָאָֽרֶץ׃</a:t>
                      </a:r>
                    </a:p>
                  </a:txBody>
                  <a:tcPr marL="0" marR="0" marT="122366" marB="0" anchor="ctr">
                    <a:lnL>
                      <a:noFill/>
                    </a:lnL>
                    <a:lnR>
                      <a:noFill/>
                    </a:lnR>
                    <a:lnT>
                      <a:noFill/>
                    </a:lnT>
                    <a:lnB>
                      <a:noFill/>
                    </a:lnB>
                  </a:tcPr>
                </a:tc>
                <a:extLst>
                  <a:ext uri="{0D108BD9-81ED-4DB2-BD59-A6C34878D82A}">
                    <a16:rowId xmlns:a16="http://schemas.microsoft.com/office/drawing/2014/main" val="892297942"/>
                  </a:ext>
                </a:extLst>
              </a:tr>
              <a:tr h="528621">
                <a:tc>
                  <a:txBody>
                    <a:bodyPr/>
                    <a:lstStyle/>
                    <a:p>
                      <a:pPr algn="ctr"/>
                      <a:r>
                        <a:rPr lang="en-GB" sz="1700" b="1" dirty="0" err="1">
                          <a:solidFill>
                            <a:schemeClr val="bg2"/>
                          </a:solidFill>
                          <a:effectLst/>
                          <a:cs typeface="+mj-cs"/>
                        </a:rPr>
                        <a:t>b</a:t>
                      </a:r>
                      <a:r>
                        <a:rPr lang="en-GB" sz="1700" b="1" baseline="30000" dirty="0" err="1">
                          <a:solidFill>
                            <a:schemeClr val="bg2"/>
                          </a:solidFill>
                          <a:effectLst/>
                          <a:cs typeface="+mj-cs"/>
                        </a:rPr>
                        <a:t>e</a:t>
                      </a:r>
                      <a:r>
                        <a:rPr lang="en-GB" sz="1700" b="1" dirty="0" err="1">
                          <a:solidFill>
                            <a:schemeClr val="bg2"/>
                          </a:solidFill>
                          <a:effectLst/>
                          <a:cs typeface="+mj-cs"/>
                        </a:rPr>
                        <a:t>rē</a:t>
                      </a:r>
                      <a:r>
                        <a:rPr lang="en-GB" sz="1700" b="1" dirty="0">
                          <a:solidFill>
                            <a:schemeClr val="bg2"/>
                          </a:solidFill>
                          <a:effectLst/>
                          <a:cs typeface="+mj-cs"/>
                        </a:rPr>
                        <a:t>(ʾ)·</a:t>
                      </a:r>
                      <a:r>
                        <a:rPr lang="en-GB" sz="1700" b="1" dirty="0" err="1">
                          <a:solidFill>
                            <a:schemeClr val="bg2"/>
                          </a:solidFill>
                          <a:effectLst/>
                          <a:cs typeface="+mj-cs"/>
                        </a:rPr>
                        <a:t>šîṯ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rgbClr val="FFFF99"/>
                          </a:solidFill>
                          <a:effectLst/>
                          <a:cs typeface="+mj-cs"/>
                        </a:rPr>
                        <a:t>bā·rā</a:t>
                      </a:r>
                      <a:r>
                        <a:rPr lang="en-GB" sz="1700" b="1" dirty="0">
                          <a:solidFill>
                            <a:srgbClr val="FFFF99"/>
                          </a:solidFill>
                          <a:effectLst/>
                          <a:cs typeface="+mj-cs"/>
                        </a:rPr>
                        <a:t>(ʾ)ʹ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a:t>
                      </a:r>
                      <a:r>
                        <a:rPr lang="en-GB" sz="1700" b="1" baseline="30000">
                          <a:solidFill>
                            <a:schemeClr val="bg2"/>
                          </a:solidFill>
                          <a:effectLst/>
                          <a:cs typeface="+mj-cs"/>
                        </a:rPr>
                        <a:t>ě</a:t>
                      </a:r>
                      <a:r>
                        <a:rPr lang="en-GB" sz="1700" b="1">
                          <a:solidFill>
                            <a:schemeClr val="bg2"/>
                          </a:solidFill>
                          <a:effectLst/>
                          <a:cs typeface="+mj-cs"/>
                        </a:rPr>
                        <a:t>lō·hîmʹ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chemeClr val="bg2"/>
                          </a:solidFill>
                          <a:effectLst/>
                          <a:cs typeface="+mj-cs"/>
                        </a:rPr>
                        <a:t>ʾēṯ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hǎš·šā·mǎʹ·yim</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a:t>
                      </a:r>
                      <a:r>
                        <a:rPr lang="en-GB" sz="1700" b="1" baseline="30000">
                          <a:solidFill>
                            <a:schemeClr val="bg2"/>
                          </a:solidFill>
                          <a:effectLst/>
                          <a:cs typeface="+mj-cs"/>
                        </a:rPr>
                        <a:t>e</a:t>
                      </a: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hā·ʾāʹ·rěṣ</a:t>
                      </a:r>
                    </a:p>
                  </a:txBody>
                  <a:tcPr marL="0" marR="0" marT="0" marB="0" anchor="ctr">
                    <a:lnL>
                      <a:noFill/>
                    </a:lnL>
                    <a:lnR>
                      <a:noFill/>
                    </a:lnR>
                    <a:lnT>
                      <a:noFill/>
                    </a:lnT>
                    <a:lnB>
                      <a:noFill/>
                    </a:lnB>
                  </a:tcPr>
                </a:tc>
                <a:extLst>
                  <a:ext uri="{0D108BD9-81ED-4DB2-BD59-A6C34878D82A}">
                    <a16:rowId xmlns:a16="http://schemas.microsoft.com/office/drawing/2014/main" val="2746269514"/>
                  </a:ext>
                </a:extLst>
              </a:tr>
              <a:tr h="528621">
                <a:tc>
                  <a:txBody>
                    <a:bodyPr/>
                    <a:lstStyle/>
                    <a:p>
                      <a:pPr algn="ctr"/>
                      <a:r>
                        <a:rPr lang="he-IL" sz="1700" b="1">
                          <a:solidFill>
                            <a:schemeClr val="bg2"/>
                          </a:solidFill>
                          <a:effectLst/>
                          <a:cs typeface="+mj-cs"/>
                        </a:rPr>
                        <a:t>בְּ · רֵאשִׁית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ברא</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אֱלֹהִים</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הַ · שָׁמַ֫יִם</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וְ · אֵת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הַ · אֶ֫רֶץ</a:t>
                      </a:r>
                    </a:p>
                  </a:txBody>
                  <a:tcPr marL="0" marR="0" marT="0" marB="0" anchor="ctr">
                    <a:lnL>
                      <a:noFill/>
                    </a:lnL>
                    <a:lnR>
                      <a:noFill/>
                    </a:lnR>
                    <a:lnT>
                      <a:noFill/>
                    </a:lnT>
                    <a:lnB>
                      <a:noFill/>
                    </a:lnB>
                  </a:tcPr>
                </a:tc>
                <a:extLst>
                  <a:ext uri="{0D108BD9-81ED-4DB2-BD59-A6C34878D82A}">
                    <a16:rowId xmlns:a16="http://schemas.microsoft.com/office/drawing/2014/main" val="524959268"/>
                  </a:ext>
                </a:extLst>
              </a:tr>
              <a:tr h="792932">
                <a:tc>
                  <a:txBody>
                    <a:bodyPr/>
                    <a:lstStyle/>
                    <a:p>
                      <a:pPr algn="ctr"/>
                      <a:r>
                        <a:rPr lang="en-GB" sz="1700" b="1">
                          <a:solidFill>
                            <a:schemeClr val="bg2"/>
                          </a:solidFill>
                          <a:effectLst/>
                          <a:cs typeface="+mj-cs"/>
                        </a:rPr>
                        <a:t>b · rē(ʾ)·šîṯʹ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brʾ</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a:t>
                      </a:r>
                      <a:r>
                        <a:rPr lang="en-GB" sz="1700" b="1" baseline="30000">
                          <a:solidFill>
                            <a:schemeClr val="bg2"/>
                          </a:solidFill>
                          <a:effectLst/>
                          <a:cs typeface="+mj-cs"/>
                        </a:rPr>
                        <a:t>ě</a:t>
                      </a:r>
                      <a:r>
                        <a:rPr lang="en-GB" sz="1700" b="1">
                          <a:solidFill>
                            <a:schemeClr val="bg2"/>
                          </a:solidFill>
                          <a:effectLst/>
                          <a:cs typeface="+mj-cs"/>
                        </a:rPr>
                        <a:t>lō·hîmʹ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hǎʹ · šā·mǎʹ·yim</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 · 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hǎʹ · ʾěʹ·rěṣ</a:t>
                      </a:r>
                    </a:p>
                  </a:txBody>
                  <a:tcPr marL="0" marR="0" marT="0" marB="0" anchor="ctr">
                    <a:lnL>
                      <a:noFill/>
                    </a:lnL>
                    <a:lnR>
                      <a:noFill/>
                    </a:lnR>
                    <a:lnT>
                      <a:noFill/>
                    </a:lnT>
                    <a:lnB>
                      <a:noFill/>
                    </a:lnB>
                  </a:tcPr>
                </a:tc>
                <a:extLst>
                  <a:ext uri="{0D108BD9-81ED-4DB2-BD59-A6C34878D82A}">
                    <a16:rowId xmlns:a16="http://schemas.microsoft.com/office/drawing/2014/main" val="1429500671"/>
                  </a:ext>
                </a:extLst>
              </a:tr>
              <a:tr h="792932">
                <a:tc>
                  <a:txBody>
                    <a:bodyPr/>
                    <a:lstStyle/>
                    <a:p>
                      <a:pPr algn="ctr"/>
                      <a:r>
                        <a:rPr lang="en-US" sz="1700" b="1">
                          <a:solidFill>
                            <a:schemeClr val="bg2"/>
                          </a:solidFill>
                          <a:effectLst/>
                          <a:cs typeface="+mj-cs"/>
                        </a:rPr>
                        <a:t>in · beginning</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create</a:t>
                      </a:r>
                      <a:r>
                        <a:rPr lang="en-US" sz="1700" b="1" baseline="30000">
                          <a:solidFill>
                            <a:schemeClr val="bg2"/>
                          </a:solidFill>
                          <a:effectLst/>
                          <a:cs typeface="+mj-cs"/>
                        </a:rPr>
                        <a:t>a</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r>
                        <a:rPr lang="en-US" sz="1700" b="1" baseline="30000">
                          <a:solidFill>
                            <a:schemeClr val="bg2"/>
                          </a:solidFill>
                          <a:effectLst/>
                          <a:cs typeface="+mj-cs"/>
                        </a:rPr>
                        <a:t>bc</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383982996"/>
                  </a:ext>
                </a:extLst>
              </a:tr>
              <a:tr h="792932">
                <a:tc>
                  <a:txBody>
                    <a:bodyPr/>
                    <a:lstStyle/>
                    <a:p>
                      <a:pPr algn="ctr"/>
                      <a:r>
                        <a:rPr lang="en-US" sz="1700" b="1">
                          <a:solidFill>
                            <a:schemeClr val="bg2"/>
                          </a:solidFill>
                          <a:effectLst/>
                          <a:cs typeface="+mj-cs"/>
                        </a:rPr>
                        <a:t>in · the beginning (of)</a:t>
                      </a:r>
                      <a:r>
                        <a:rPr lang="en-US" sz="1700" b="1" baseline="30000">
                          <a:solidFill>
                            <a:schemeClr val="bg2"/>
                          </a:solidFill>
                          <a:effectLst/>
                          <a:cs typeface="+mj-cs"/>
                        </a:rPr>
                        <a:t>1</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(he) created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2177053403"/>
                  </a:ext>
                </a:extLst>
              </a:tr>
              <a:tr h="528621">
                <a:tc>
                  <a:txBody>
                    <a:bodyPr/>
                    <a:lstStyle/>
                    <a:p>
                      <a:pPr algn="ctr"/>
                      <a:r>
                        <a:rPr lang="en-US" sz="1700" b="1">
                          <a:solidFill>
                            <a:schemeClr val="bg2"/>
                          </a:solidFill>
                          <a:effectLst/>
                          <a:cs typeface="+mj-cs"/>
                        </a:rPr>
                        <a:t>P · NCFSA</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rgbClr val="FFFF99"/>
                          </a:solidFill>
                          <a:effectLst/>
                          <a:cs typeface="+mj-cs"/>
                        </a:rPr>
                        <a:t>VaP3MS</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 · 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 · 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chemeClr val="bg2"/>
                          </a:solidFill>
                          <a:effectLst/>
                          <a:cs typeface="+mj-cs"/>
                        </a:rPr>
                        <a:t>A · NC-SA</a:t>
                      </a:r>
                    </a:p>
                  </a:txBody>
                  <a:tcPr marL="0" marR="0" marT="0" marB="0" anchor="ctr">
                    <a:lnL>
                      <a:noFill/>
                    </a:lnL>
                    <a:lnR>
                      <a:noFill/>
                    </a:lnR>
                    <a:lnT>
                      <a:noFill/>
                    </a:lnT>
                    <a:lnB>
                      <a:noFill/>
                    </a:lnB>
                  </a:tcPr>
                </a:tc>
                <a:extLst>
                  <a:ext uri="{0D108BD9-81ED-4DB2-BD59-A6C34878D82A}">
                    <a16:rowId xmlns:a16="http://schemas.microsoft.com/office/drawing/2014/main" val="1473036541"/>
                  </a:ext>
                </a:extLst>
              </a:tr>
            </a:tbl>
          </a:graphicData>
        </a:graphic>
      </p:graphicFrame>
      <p:pic>
        <p:nvPicPr>
          <p:cNvPr id="2" name="Picture 1" descr="A screenshot of a computer&#10;&#10;Description automatically generated">
            <a:extLst>
              <a:ext uri="{FF2B5EF4-FFF2-40B4-BE49-F238E27FC236}">
                <a16:creationId xmlns:a16="http://schemas.microsoft.com/office/drawing/2014/main" id="{DB204F60-C651-B37B-2D4B-556F4C2599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7990" y="1739914"/>
            <a:ext cx="3716715" cy="4703735"/>
          </a:xfrm>
          <a:prstGeom prst="rect">
            <a:avLst/>
          </a:prstGeom>
          <a:noFill/>
          <a:ln>
            <a:noFill/>
          </a:ln>
        </p:spPr>
      </p:pic>
      <p:sp>
        <p:nvSpPr>
          <p:cNvPr id="4" name="TextBox 3">
            <a:extLst>
              <a:ext uri="{FF2B5EF4-FFF2-40B4-BE49-F238E27FC236}">
                <a16:creationId xmlns:a16="http://schemas.microsoft.com/office/drawing/2014/main" id="{A1092531-4A04-4B5D-2D8E-06903AB6334F}"/>
              </a:ext>
            </a:extLst>
          </p:cNvPr>
          <p:cNvSpPr txBox="1"/>
          <p:nvPr/>
        </p:nvSpPr>
        <p:spPr>
          <a:xfrm>
            <a:off x="-136578" y="5923312"/>
            <a:ext cx="6096646" cy="646331"/>
          </a:xfrm>
          <a:prstGeom prst="rect">
            <a:avLst/>
          </a:prstGeom>
          <a:noFill/>
        </p:spPr>
        <p:txBody>
          <a:bodyPr wrap="square">
            <a:spAutoFit/>
          </a:bodyPr>
          <a:lstStyle/>
          <a:p>
            <a:pPr algn="ctr"/>
            <a:r>
              <a:rPr lang="en-GB" sz="1800" kern="0" dirty="0">
                <a:solidFill>
                  <a:srgbClr val="FFFF99"/>
                </a:solidFill>
                <a:effectLst/>
                <a:latin typeface="Bitter" pitchFamily="2" charset="0"/>
                <a:ea typeface="Times New Roman" panose="02020603050405020304" pitchFamily="18" charset="0"/>
                <a:cs typeface="Open Sans" panose="020B0606030504020204" pitchFamily="34" charset="0"/>
              </a:rPr>
              <a:t>Example of morphology</a:t>
            </a:r>
            <a:r>
              <a:rPr lang="en-GB" kern="0" dirty="0">
                <a:solidFill>
                  <a:srgbClr val="FFFF99"/>
                </a:solidFill>
                <a:latin typeface="Bitter" pitchFamily="2" charset="0"/>
                <a:ea typeface="Times New Roman" panose="02020603050405020304" pitchFamily="18" charset="0"/>
                <a:cs typeface="Open Sans" panose="020B0606030504020204" pitchFamily="34" charset="0"/>
              </a:rPr>
              <a:t>:</a:t>
            </a:r>
            <a:r>
              <a:rPr lang="en-GB" sz="1800" kern="0" dirty="0">
                <a:solidFill>
                  <a:srgbClr val="FFFF99"/>
                </a:solidFill>
                <a:effectLst/>
                <a:latin typeface="Bitter" pitchFamily="2" charset="0"/>
                <a:ea typeface="Times New Roman" panose="02020603050405020304" pitchFamily="18" charset="0"/>
                <a:cs typeface="Open Sans" panose="020B0606030504020204" pitchFamily="34" charset="0"/>
              </a:rPr>
              <a:t> </a:t>
            </a:r>
            <a:r>
              <a:rPr lang="en-GB" sz="1800" kern="0" dirty="0" err="1">
                <a:solidFill>
                  <a:srgbClr val="FFFF99"/>
                </a:solidFill>
                <a:effectLst/>
                <a:latin typeface="Bitter" pitchFamily="2" charset="0"/>
                <a:ea typeface="Times New Roman" panose="02020603050405020304" pitchFamily="18" charset="0"/>
                <a:cs typeface="Open Sans" panose="020B0606030504020204" pitchFamily="34" charset="0"/>
              </a:rPr>
              <a:t>bārā</a:t>
            </a:r>
            <a:endParaRPr lang="en-GB" sz="20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algn="ctr">
              <a:spcAft>
                <a:spcPts val="600"/>
              </a:spcAft>
            </a:pPr>
            <a:r>
              <a:rPr lang="en-GB" sz="1800" b="1" kern="0" dirty="0">
                <a:solidFill>
                  <a:srgbClr val="FFFF99"/>
                </a:solidFill>
                <a:effectLst/>
                <a:latin typeface="Bitter" pitchFamily="2" charset="0"/>
                <a:ea typeface="Times New Roman" panose="02020603050405020304" pitchFamily="18" charset="0"/>
                <a:cs typeface="Open Sans" panose="020B0606030504020204" pitchFamily="34" charset="0"/>
              </a:rPr>
              <a:t>“created” : </a:t>
            </a:r>
            <a:r>
              <a:rPr lang="fr-FR" sz="1800" b="1" kern="0" dirty="0" err="1">
                <a:solidFill>
                  <a:srgbClr val="FFFF99"/>
                </a:solidFill>
                <a:effectLst/>
                <a:latin typeface="Bitter" pitchFamily="2" charset="0"/>
                <a:ea typeface="Times New Roman" panose="02020603050405020304" pitchFamily="18" charset="0"/>
                <a:cs typeface="Open Sans" panose="020B0606030504020204" pitchFamily="34" charset="0"/>
              </a:rPr>
              <a:t>Verb</a:t>
            </a:r>
            <a:r>
              <a:rPr lang="fr-FR" sz="1800" b="1" kern="0" dirty="0">
                <a:solidFill>
                  <a:srgbClr val="FFFF99"/>
                </a:solidFill>
                <a:effectLst/>
                <a:latin typeface="Bitter" pitchFamily="2" charset="0"/>
                <a:ea typeface="Times New Roman" panose="02020603050405020304" pitchFamily="18" charset="0"/>
                <a:cs typeface="Open Sans" panose="020B0606030504020204" pitchFamily="34" charset="0"/>
              </a:rPr>
              <a:t>, </a:t>
            </a:r>
            <a:r>
              <a:rPr lang="fr-FR" sz="1800" b="1" kern="0" dirty="0" err="1">
                <a:solidFill>
                  <a:srgbClr val="FFFF99"/>
                </a:solidFill>
                <a:effectLst/>
                <a:latin typeface="Bitter" pitchFamily="2" charset="0"/>
                <a:ea typeface="Times New Roman" panose="02020603050405020304" pitchFamily="18" charset="0"/>
                <a:cs typeface="Open Sans" panose="020B0606030504020204" pitchFamily="34" charset="0"/>
              </a:rPr>
              <a:t>Perfect</a:t>
            </a:r>
            <a:r>
              <a:rPr lang="fr-FR" sz="1800" b="1" kern="0" dirty="0">
                <a:solidFill>
                  <a:srgbClr val="FFFF99"/>
                </a:solidFill>
                <a:effectLst/>
                <a:latin typeface="Bitter" pitchFamily="2" charset="0"/>
                <a:ea typeface="Times New Roman" panose="02020603050405020304" pitchFamily="18" charset="0"/>
                <a:cs typeface="Open Sans" panose="020B0606030504020204" pitchFamily="34" charset="0"/>
              </a:rPr>
              <a:t> </a:t>
            </a:r>
            <a:r>
              <a:rPr lang="fr-FR" sz="1800" b="1" kern="0" dirty="0" err="1">
                <a:solidFill>
                  <a:srgbClr val="FFFF99"/>
                </a:solidFill>
                <a:effectLst/>
                <a:latin typeface="Bitter" pitchFamily="2" charset="0"/>
                <a:ea typeface="Times New Roman" panose="02020603050405020304" pitchFamily="18" charset="0"/>
                <a:cs typeface="Open Sans" panose="020B0606030504020204" pitchFamily="34" charset="0"/>
              </a:rPr>
              <a:t>tense</a:t>
            </a:r>
            <a:r>
              <a:rPr lang="fr-FR" sz="1800" b="1" kern="0" dirty="0">
                <a:solidFill>
                  <a:srgbClr val="FFFF99"/>
                </a:solidFill>
                <a:effectLst/>
                <a:latin typeface="Bitter" pitchFamily="2" charset="0"/>
                <a:ea typeface="Times New Roman" panose="02020603050405020304" pitchFamily="18" charset="0"/>
                <a:cs typeface="Open Sans" panose="020B0606030504020204" pitchFamily="34" charset="0"/>
              </a:rPr>
              <a:t>, Masculine </a:t>
            </a:r>
            <a:r>
              <a:rPr lang="fr-FR" sz="1800" b="1" kern="0" dirty="0" err="1">
                <a:solidFill>
                  <a:srgbClr val="FFFF99"/>
                </a:solidFill>
                <a:effectLst/>
                <a:latin typeface="Bitter" pitchFamily="2" charset="0"/>
                <a:ea typeface="Times New Roman" panose="02020603050405020304" pitchFamily="18" charset="0"/>
                <a:cs typeface="Open Sans" panose="020B0606030504020204" pitchFamily="34" charset="0"/>
              </a:rPr>
              <a:t>Singular</a:t>
            </a:r>
            <a:endParaRPr lang="en-GB" b="1" dirty="0"/>
          </a:p>
        </p:txBody>
      </p:sp>
    </p:spTree>
    <p:extLst>
      <p:ext uri="{BB962C8B-B14F-4D97-AF65-F5344CB8AC3E}">
        <p14:creationId xmlns:p14="http://schemas.microsoft.com/office/powerpoint/2010/main" val="82747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593911-67A0-FC41-2267-6EFD8842B93D}"/>
              </a:ext>
            </a:extLst>
          </p:cNvPr>
          <p:cNvSpPr>
            <a:spLocks noGrp="1"/>
          </p:cNvSpPr>
          <p:nvPr>
            <p:ph type="title"/>
          </p:nvPr>
        </p:nvSpPr>
        <p:spPr>
          <a:xfrm>
            <a:off x="884101" y="543020"/>
            <a:ext cx="10515600" cy="1325563"/>
          </a:xfrm>
        </p:spPr>
        <p:txBody>
          <a:bodyPr>
            <a:normAutofit/>
          </a:bodyPr>
          <a:lstStyle/>
          <a:p>
            <a:r>
              <a:rPr lang="en-US" sz="2000" dirty="0">
                <a:solidFill>
                  <a:srgbClr val="FFFF99"/>
                </a:solidFill>
              </a:rPr>
              <a:t>Christo van der Merwe, The </a:t>
            </a:r>
            <a:r>
              <a:rPr lang="en-US" sz="2000" dirty="0" err="1">
                <a:solidFill>
                  <a:srgbClr val="FFFF99"/>
                </a:solidFill>
              </a:rPr>
              <a:t>Lexham</a:t>
            </a:r>
            <a:r>
              <a:rPr lang="en-US" sz="2000" dirty="0">
                <a:solidFill>
                  <a:srgbClr val="FFFF99"/>
                </a:solidFill>
              </a:rPr>
              <a:t> Hebrew-English Interlinear Bible (Bellingham, WA: </a:t>
            </a:r>
            <a:r>
              <a:rPr lang="en-US" sz="2000" dirty="0" err="1">
                <a:solidFill>
                  <a:srgbClr val="FFFF99"/>
                </a:solidFill>
              </a:rPr>
              <a:t>Lexham</a:t>
            </a:r>
            <a:r>
              <a:rPr lang="en-US" sz="2000" dirty="0">
                <a:solidFill>
                  <a:srgbClr val="FFFF99"/>
                </a:solidFill>
              </a:rPr>
              <a:t> Press, 2004), Ge 1:1 (word order reversed):</a:t>
            </a:r>
          </a:p>
        </p:txBody>
      </p:sp>
      <p:sp>
        <p:nvSpPr>
          <p:cNvPr id="8" name="Title 1">
            <a:extLst>
              <a:ext uri="{FF2B5EF4-FFF2-40B4-BE49-F238E27FC236}">
                <a16:creationId xmlns:a16="http://schemas.microsoft.com/office/drawing/2014/main" id="{CF5E645C-6656-0740-1B1A-220B4F4B53DC}"/>
              </a:ext>
            </a:extLst>
          </p:cNvPr>
          <p:cNvSpPr txBox="1">
            <a:spLocks/>
          </p:cNvSpPr>
          <p:nvPr/>
        </p:nvSpPr>
        <p:spPr>
          <a:xfrm>
            <a:off x="989309" y="934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27272"/>
                </a:solidFill>
                <a:latin typeface="Open Sans" pitchFamily="2" charset="0"/>
                <a:ea typeface="Open Sans" pitchFamily="2" charset="0"/>
                <a:cs typeface="Open Sans" pitchFamily="2" charset="0"/>
              </a:defRPr>
            </a:lvl1pPr>
          </a:lstStyle>
          <a:p>
            <a:endParaRPr lang="en-GB" sz="2400" dirty="0">
              <a:latin typeface="Times New Roman" panose="02020603050405020304" pitchFamily="18" charset="0"/>
              <a:cs typeface="Times New Roman" panose="02020603050405020304" pitchFamily="18" charset="0"/>
            </a:endParaRPr>
          </a:p>
        </p:txBody>
      </p:sp>
      <p:graphicFrame>
        <p:nvGraphicFramePr>
          <p:cNvPr id="9" name="Content Placeholder 3">
            <a:extLst>
              <a:ext uri="{FF2B5EF4-FFF2-40B4-BE49-F238E27FC236}">
                <a16:creationId xmlns:a16="http://schemas.microsoft.com/office/drawing/2014/main" id="{6BC98B9A-4F6B-CC37-EBA6-9E8EE3827CDD}"/>
              </a:ext>
            </a:extLst>
          </p:cNvPr>
          <p:cNvGraphicFramePr>
            <a:graphicFrameLocks/>
          </p:cNvGraphicFramePr>
          <p:nvPr>
            <p:extLst>
              <p:ext uri="{D42A27DB-BD31-4B8C-83A1-F6EECF244321}">
                <p14:modId xmlns:p14="http://schemas.microsoft.com/office/powerpoint/2010/main" val="2202730748"/>
              </p:ext>
            </p:extLst>
          </p:nvPr>
        </p:nvGraphicFramePr>
        <p:xfrm>
          <a:off x="844063" y="1651270"/>
          <a:ext cx="10131914" cy="4351336"/>
        </p:xfrm>
        <a:graphic>
          <a:graphicData uri="http://schemas.openxmlformats.org/drawingml/2006/table">
            <a:tbl>
              <a:tblPr/>
              <a:tblGrid>
                <a:gridCol w="949866">
                  <a:extLst>
                    <a:ext uri="{9D8B030D-6E8A-4147-A177-3AD203B41FA5}">
                      <a16:colId xmlns:a16="http://schemas.microsoft.com/office/drawing/2014/main" val="4256672238"/>
                    </a:ext>
                  </a:extLst>
                </a:gridCol>
                <a:gridCol w="608890">
                  <a:extLst>
                    <a:ext uri="{9D8B030D-6E8A-4147-A177-3AD203B41FA5}">
                      <a16:colId xmlns:a16="http://schemas.microsoft.com/office/drawing/2014/main" val="3830059147"/>
                    </a:ext>
                  </a:extLst>
                </a:gridCol>
                <a:gridCol w="1130795">
                  <a:extLst>
                    <a:ext uri="{9D8B030D-6E8A-4147-A177-3AD203B41FA5}">
                      <a16:colId xmlns:a16="http://schemas.microsoft.com/office/drawing/2014/main" val="3375637154"/>
                    </a:ext>
                  </a:extLst>
                </a:gridCol>
                <a:gridCol w="427961">
                  <a:extLst>
                    <a:ext uri="{9D8B030D-6E8A-4147-A177-3AD203B41FA5}">
                      <a16:colId xmlns:a16="http://schemas.microsoft.com/office/drawing/2014/main" val="2194906375"/>
                    </a:ext>
                  </a:extLst>
                </a:gridCol>
                <a:gridCol w="779378">
                  <a:extLst>
                    <a:ext uri="{9D8B030D-6E8A-4147-A177-3AD203B41FA5}">
                      <a16:colId xmlns:a16="http://schemas.microsoft.com/office/drawing/2014/main" val="585394556"/>
                    </a:ext>
                  </a:extLst>
                </a:gridCol>
                <a:gridCol w="779378">
                  <a:extLst>
                    <a:ext uri="{9D8B030D-6E8A-4147-A177-3AD203B41FA5}">
                      <a16:colId xmlns:a16="http://schemas.microsoft.com/office/drawing/2014/main" val="2373680546"/>
                    </a:ext>
                  </a:extLst>
                </a:gridCol>
                <a:gridCol w="779378">
                  <a:extLst>
                    <a:ext uri="{9D8B030D-6E8A-4147-A177-3AD203B41FA5}">
                      <a16:colId xmlns:a16="http://schemas.microsoft.com/office/drawing/2014/main" val="2750778947"/>
                    </a:ext>
                  </a:extLst>
                </a:gridCol>
                <a:gridCol w="779378">
                  <a:extLst>
                    <a:ext uri="{9D8B030D-6E8A-4147-A177-3AD203B41FA5}">
                      <a16:colId xmlns:a16="http://schemas.microsoft.com/office/drawing/2014/main" val="1650725083"/>
                    </a:ext>
                  </a:extLst>
                </a:gridCol>
                <a:gridCol w="779378">
                  <a:extLst>
                    <a:ext uri="{9D8B030D-6E8A-4147-A177-3AD203B41FA5}">
                      <a16:colId xmlns:a16="http://schemas.microsoft.com/office/drawing/2014/main" val="4077820625"/>
                    </a:ext>
                  </a:extLst>
                </a:gridCol>
                <a:gridCol w="779378">
                  <a:extLst>
                    <a:ext uri="{9D8B030D-6E8A-4147-A177-3AD203B41FA5}">
                      <a16:colId xmlns:a16="http://schemas.microsoft.com/office/drawing/2014/main" val="2894954609"/>
                    </a:ext>
                  </a:extLst>
                </a:gridCol>
                <a:gridCol w="779378">
                  <a:extLst>
                    <a:ext uri="{9D8B030D-6E8A-4147-A177-3AD203B41FA5}">
                      <a16:colId xmlns:a16="http://schemas.microsoft.com/office/drawing/2014/main" val="2238330496"/>
                    </a:ext>
                  </a:extLst>
                </a:gridCol>
                <a:gridCol w="779378">
                  <a:extLst>
                    <a:ext uri="{9D8B030D-6E8A-4147-A177-3AD203B41FA5}">
                      <a16:colId xmlns:a16="http://schemas.microsoft.com/office/drawing/2014/main" val="2183149972"/>
                    </a:ext>
                  </a:extLst>
                </a:gridCol>
                <a:gridCol w="779378">
                  <a:extLst>
                    <a:ext uri="{9D8B030D-6E8A-4147-A177-3AD203B41FA5}">
                      <a16:colId xmlns:a16="http://schemas.microsoft.com/office/drawing/2014/main" val="2827016389"/>
                    </a:ext>
                  </a:extLst>
                </a:gridCol>
              </a:tblGrid>
              <a:tr h="386677">
                <a:tc>
                  <a:txBody>
                    <a:bodyPr/>
                    <a:lstStyle/>
                    <a:p>
                      <a:pPr algn="ctr"/>
                      <a:r>
                        <a:rPr lang="he-IL" sz="1700" b="1" dirty="0">
                          <a:solidFill>
                            <a:schemeClr val="bg2"/>
                          </a:solidFill>
                          <a:effectLst/>
                          <a:cs typeface="+mj-cs"/>
                        </a:rPr>
                        <a:t>בְּרֵאשִׁ֖ית</a:t>
                      </a:r>
                    </a:p>
                  </a:txBody>
                  <a:tcPr marL="0" marR="0" marT="122366" marB="0" anchor="ctr">
                    <a:lnL>
                      <a:noFill/>
                    </a:lnL>
                    <a:lnR>
                      <a:noFill/>
                    </a:lnR>
                    <a:lnT>
                      <a:noFill/>
                    </a:lnT>
                    <a:lnB>
                      <a:noFill/>
                    </a:lnB>
                  </a:tcPr>
                </a:tc>
                <a:tc>
                  <a:txBody>
                    <a:bodyPr/>
                    <a:lstStyle/>
                    <a:p>
                      <a:pPr algn="ctr"/>
                      <a:r>
                        <a:rPr lang="he-IL" sz="1700" b="1" dirty="0">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dirty="0">
                          <a:solidFill>
                            <a:srgbClr val="FFFF99"/>
                          </a:solidFill>
                          <a:effectLst/>
                          <a:cs typeface="+mj-cs"/>
                        </a:rPr>
                        <a:t>בָּרָ֣א</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dirty="0" err="1">
                          <a:solidFill>
                            <a:srgbClr val="FFFF99"/>
                          </a:solidFill>
                          <a:effectLst/>
                          <a:cs typeface="+mj-cs"/>
                        </a:rPr>
                        <a:t>אֱלֹהִ֑ים</a:t>
                      </a:r>
                      <a:endParaRPr lang="he-IL" sz="1700" b="1" dirty="0">
                        <a:solidFill>
                          <a:srgbClr val="FFFF99"/>
                        </a:solidFill>
                        <a:effectLst/>
                        <a:cs typeface="+mj-cs"/>
                      </a:endParaRP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הַשָּׁמַ֖יִם</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וְאֵ֥ת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הָאָֽרֶץ׃</a:t>
                      </a:r>
                    </a:p>
                  </a:txBody>
                  <a:tcPr marL="0" marR="0" marT="122366" marB="0" anchor="ctr">
                    <a:lnL>
                      <a:noFill/>
                    </a:lnL>
                    <a:lnR>
                      <a:noFill/>
                    </a:lnR>
                    <a:lnT>
                      <a:noFill/>
                    </a:lnT>
                    <a:lnB>
                      <a:noFill/>
                    </a:lnB>
                  </a:tcPr>
                </a:tc>
                <a:extLst>
                  <a:ext uri="{0D108BD9-81ED-4DB2-BD59-A6C34878D82A}">
                    <a16:rowId xmlns:a16="http://schemas.microsoft.com/office/drawing/2014/main" val="892297942"/>
                  </a:ext>
                </a:extLst>
              </a:tr>
              <a:tr h="528621">
                <a:tc>
                  <a:txBody>
                    <a:bodyPr/>
                    <a:lstStyle/>
                    <a:p>
                      <a:pPr algn="ctr"/>
                      <a:r>
                        <a:rPr lang="en-GB" sz="1700" b="1" dirty="0" err="1">
                          <a:solidFill>
                            <a:schemeClr val="bg2"/>
                          </a:solidFill>
                          <a:effectLst/>
                          <a:cs typeface="+mj-cs"/>
                        </a:rPr>
                        <a:t>b</a:t>
                      </a:r>
                      <a:r>
                        <a:rPr lang="en-GB" sz="1700" b="1" baseline="30000" dirty="0" err="1">
                          <a:solidFill>
                            <a:schemeClr val="bg2"/>
                          </a:solidFill>
                          <a:effectLst/>
                          <a:cs typeface="+mj-cs"/>
                        </a:rPr>
                        <a:t>e</a:t>
                      </a:r>
                      <a:r>
                        <a:rPr lang="en-GB" sz="1700" b="1" dirty="0" err="1">
                          <a:solidFill>
                            <a:schemeClr val="bg2"/>
                          </a:solidFill>
                          <a:effectLst/>
                          <a:cs typeface="+mj-cs"/>
                        </a:rPr>
                        <a:t>rē</a:t>
                      </a:r>
                      <a:r>
                        <a:rPr lang="en-GB" sz="1700" b="1" dirty="0">
                          <a:solidFill>
                            <a:schemeClr val="bg2"/>
                          </a:solidFill>
                          <a:effectLst/>
                          <a:cs typeface="+mj-cs"/>
                        </a:rPr>
                        <a:t>(ʾ)·</a:t>
                      </a:r>
                      <a:r>
                        <a:rPr lang="en-GB" sz="1700" b="1" dirty="0" err="1">
                          <a:solidFill>
                            <a:schemeClr val="bg2"/>
                          </a:solidFill>
                          <a:effectLst/>
                          <a:cs typeface="+mj-cs"/>
                        </a:rPr>
                        <a:t>šîṯ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rgbClr val="FFFF99"/>
                          </a:solidFill>
                          <a:effectLst/>
                          <a:cs typeface="+mj-cs"/>
                        </a:rPr>
                        <a:t>bā·rā</a:t>
                      </a:r>
                      <a:r>
                        <a:rPr lang="en-GB" sz="1700" b="1" dirty="0">
                          <a:solidFill>
                            <a:srgbClr val="FFFF99"/>
                          </a:solidFill>
                          <a:effectLst/>
                          <a:cs typeface="+mj-cs"/>
                        </a:rPr>
                        <a:t>(ʾ)ʹ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rgbClr val="FFFF99"/>
                          </a:solidFill>
                          <a:effectLst/>
                          <a:cs typeface="+mj-cs"/>
                        </a:rPr>
                        <a:t>ʾ</a:t>
                      </a:r>
                      <a:r>
                        <a:rPr lang="en-GB" sz="1700" b="1" baseline="30000" dirty="0" err="1">
                          <a:solidFill>
                            <a:srgbClr val="FFFF99"/>
                          </a:solidFill>
                          <a:effectLst/>
                          <a:cs typeface="+mj-cs"/>
                        </a:rPr>
                        <a:t>ě</a:t>
                      </a:r>
                      <a:r>
                        <a:rPr lang="en-GB" sz="1700" b="1" dirty="0" err="1">
                          <a:solidFill>
                            <a:srgbClr val="FFFF99"/>
                          </a:solidFill>
                          <a:effectLst/>
                          <a:cs typeface="+mj-cs"/>
                        </a:rPr>
                        <a:t>lō·hîm</a:t>
                      </a:r>
                      <a:r>
                        <a:rPr lang="en-GB" sz="1700" b="1" dirty="0">
                          <a:solidFill>
                            <a:srgbClr val="FFFF99"/>
                          </a:solidFill>
                          <a:effectLst/>
                          <a:cs typeface="+mj-cs"/>
                        </a:rPr>
                        <a:t>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chemeClr val="bg2"/>
                          </a:solidFill>
                          <a:effectLst/>
                          <a:cs typeface="+mj-cs"/>
                        </a:rPr>
                        <a:t>ʾēṯ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chemeClr val="bg2"/>
                          </a:solidFill>
                          <a:effectLst/>
                          <a:cs typeface="+mj-cs"/>
                        </a:rPr>
                        <a:t>hǎš·šā·mǎ</a:t>
                      </a:r>
                      <a:r>
                        <a:rPr lang="en-GB" sz="1700" b="1" dirty="0">
                          <a:solidFill>
                            <a:schemeClr val="bg2"/>
                          </a:solidFill>
                          <a:effectLst/>
                          <a:cs typeface="+mj-cs"/>
                        </a:rPr>
                        <a:t>ʹ·</a:t>
                      </a:r>
                      <a:r>
                        <a:rPr lang="en-GB" sz="1700" b="1" dirty="0" err="1">
                          <a:solidFill>
                            <a:schemeClr val="bg2"/>
                          </a:solidFill>
                          <a:effectLst/>
                          <a:cs typeface="+mj-cs"/>
                        </a:rPr>
                        <a:t>yim</a:t>
                      </a:r>
                      <a:endParaRPr lang="en-GB" sz="1700" b="1" dirty="0">
                        <a:solidFill>
                          <a:schemeClr val="bg2"/>
                        </a:solidFill>
                        <a:effectLst/>
                        <a:cs typeface="+mj-cs"/>
                      </a:endParaRP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a:t>
                      </a:r>
                      <a:r>
                        <a:rPr lang="en-GB" sz="1700" b="1" baseline="30000">
                          <a:solidFill>
                            <a:schemeClr val="bg2"/>
                          </a:solidFill>
                          <a:effectLst/>
                          <a:cs typeface="+mj-cs"/>
                        </a:rPr>
                        <a:t>e</a:t>
                      </a: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600" b="1" dirty="0" err="1">
                          <a:solidFill>
                            <a:schemeClr val="bg2"/>
                          </a:solidFill>
                          <a:effectLst/>
                          <a:cs typeface="+mj-cs"/>
                        </a:rPr>
                        <a:t>hā·ʾā</a:t>
                      </a:r>
                      <a:r>
                        <a:rPr lang="en-GB" sz="1600" b="1" dirty="0">
                          <a:solidFill>
                            <a:schemeClr val="bg2"/>
                          </a:solidFill>
                          <a:effectLst/>
                          <a:cs typeface="+mj-cs"/>
                        </a:rPr>
                        <a:t>ʹ·</a:t>
                      </a:r>
                      <a:r>
                        <a:rPr lang="en-GB" sz="1600" b="1" dirty="0" err="1">
                          <a:solidFill>
                            <a:schemeClr val="bg2"/>
                          </a:solidFill>
                          <a:effectLst/>
                          <a:cs typeface="+mj-cs"/>
                        </a:rPr>
                        <a:t>rěṣ</a:t>
                      </a:r>
                      <a:endParaRPr lang="en-GB" sz="1600" b="1" dirty="0">
                        <a:solidFill>
                          <a:schemeClr val="bg2"/>
                        </a:solidFill>
                        <a:effectLst/>
                        <a:cs typeface="+mj-cs"/>
                      </a:endParaRPr>
                    </a:p>
                  </a:txBody>
                  <a:tcPr marL="0" marR="0" marT="0" marB="0" anchor="ctr">
                    <a:lnL>
                      <a:noFill/>
                    </a:lnL>
                    <a:lnR>
                      <a:noFill/>
                    </a:lnR>
                    <a:lnT>
                      <a:noFill/>
                    </a:lnT>
                    <a:lnB>
                      <a:noFill/>
                    </a:lnB>
                  </a:tcPr>
                </a:tc>
                <a:extLst>
                  <a:ext uri="{0D108BD9-81ED-4DB2-BD59-A6C34878D82A}">
                    <a16:rowId xmlns:a16="http://schemas.microsoft.com/office/drawing/2014/main" val="2746269514"/>
                  </a:ext>
                </a:extLst>
              </a:tr>
              <a:tr h="528621">
                <a:tc>
                  <a:txBody>
                    <a:bodyPr/>
                    <a:lstStyle/>
                    <a:p>
                      <a:pPr algn="ctr"/>
                      <a:r>
                        <a:rPr lang="he-IL" sz="1700" b="1">
                          <a:solidFill>
                            <a:schemeClr val="bg2"/>
                          </a:solidFill>
                          <a:effectLst/>
                          <a:cs typeface="+mj-cs"/>
                        </a:rPr>
                        <a:t>בְּ · רֵאשִׁית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ברא</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אֱלֹהִים</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הַ · שָׁמַ֫יִם</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וְ · אֵת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הַ · אֶ֫רֶץ</a:t>
                      </a:r>
                    </a:p>
                  </a:txBody>
                  <a:tcPr marL="0" marR="0" marT="0" marB="0" anchor="ctr">
                    <a:lnL>
                      <a:noFill/>
                    </a:lnL>
                    <a:lnR>
                      <a:noFill/>
                    </a:lnR>
                    <a:lnT>
                      <a:noFill/>
                    </a:lnT>
                    <a:lnB>
                      <a:noFill/>
                    </a:lnB>
                  </a:tcPr>
                </a:tc>
                <a:extLst>
                  <a:ext uri="{0D108BD9-81ED-4DB2-BD59-A6C34878D82A}">
                    <a16:rowId xmlns:a16="http://schemas.microsoft.com/office/drawing/2014/main" val="524959268"/>
                  </a:ext>
                </a:extLst>
              </a:tr>
              <a:tr h="792932">
                <a:tc>
                  <a:txBody>
                    <a:bodyPr/>
                    <a:lstStyle/>
                    <a:p>
                      <a:pPr algn="ctr"/>
                      <a:r>
                        <a:rPr lang="en-GB" sz="1700" b="1">
                          <a:solidFill>
                            <a:schemeClr val="bg2"/>
                          </a:solidFill>
                          <a:effectLst/>
                          <a:cs typeface="+mj-cs"/>
                        </a:rPr>
                        <a:t>b · rē(ʾ)·šîṯʹ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brʾ</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a:t>
                      </a:r>
                      <a:r>
                        <a:rPr lang="en-GB" sz="1700" b="1" baseline="30000">
                          <a:solidFill>
                            <a:schemeClr val="bg2"/>
                          </a:solidFill>
                          <a:effectLst/>
                          <a:cs typeface="+mj-cs"/>
                        </a:rPr>
                        <a:t>ě</a:t>
                      </a:r>
                      <a:r>
                        <a:rPr lang="en-GB" sz="1700" b="1">
                          <a:solidFill>
                            <a:schemeClr val="bg2"/>
                          </a:solidFill>
                          <a:effectLst/>
                          <a:cs typeface="+mj-cs"/>
                        </a:rPr>
                        <a:t>lō·hîmʹ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hǎʹ · šā·mǎʹ·yim</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 · 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hǎʹ · ʾěʹ·rěṣ</a:t>
                      </a:r>
                    </a:p>
                  </a:txBody>
                  <a:tcPr marL="0" marR="0" marT="0" marB="0" anchor="ctr">
                    <a:lnL>
                      <a:noFill/>
                    </a:lnL>
                    <a:lnR>
                      <a:noFill/>
                    </a:lnR>
                    <a:lnT>
                      <a:noFill/>
                    </a:lnT>
                    <a:lnB>
                      <a:noFill/>
                    </a:lnB>
                  </a:tcPr>
                </a:tc>
                <a:extLst>
                  <a:ext uri="{0D108BD9-81ED-4DB2-BD59-A6C34878D82A}">
                    <a16:rowId xmlns:a16="http://schemas.microsoft.com/office/drawing/2014/main" val="1429500671"/>
                  </a:ext>
                </a:extLst>
              </a:tr>
              <a:tr h="792932">
                <a:tc>
                  <a:txBody>
                    <a:bodyPr/>
                    <a:lstStyle/>
                    <a:p>
                      <a:pPr algn="ctr"/>
                      <a:r>
                        <a:rPr lang="en-US" sz="1700" b="1">
                          <a:solidFill>
                            <a:schemeClr val="bg2"/>
                          </a:solidFill>
                          <a:effectLst/>
                          <a:cs typeface="+mj-cs"/>
                        </a:rPr>
                        <a:t>in · beginning</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create</a:t>
                      </a:r>
                      <a:r>
                        <a:rPr lang="en-US" sz="1700" b="1" baseline="30000">
                          <a:solidFill>
                            <a:schemeClr val="bg2"/>
                          </a:solidFill>
                          <a:effectLst/>
                          <a:cs typeface="+mj-cs"/>
                        </a:rPr>
                        <a:t>a</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r>
                        <a:rPr lang="en-US" sz="1700" b="1" baseline="30000">
                          <a:solidFill>
                            <a:schemeClr val="bg2"/>
                          </a:solidFill>
                          <a:effectLst/>
                          <a:cs typeface="+mj-cs"/>
                        </a:rPr>
                        <a:t>bc</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383982996"/>
                  </a:ext>
                </a:extLst>
              </a:tr>
              <a:tr h="792932">
                <a:tc>
                  <a:txBody>
                    <a:bodyPr/>
                    <a:lstStyle/>
                    <a:p>
                      <a:pPr algn="ctr"/>
                      <a:r>
                        <a:rPr lang="en-US" sz="1700" b="1">
                          <a:solidFill>
                            <a:schemeClr val="bg2"/>
                          </a:solidFill>
                          <a:effectLst/>
                          <a:cs typeface="+mj-cs"/>
                        </a:rPr>
                        <a:t>in · the beginning (of)</a:t>
                      </a:r>
                      <a:r>
                        <a:rPr lang="en-US" sz="1700" b="1" baseline="30000">
                          <a:solidFill>
                            <a:schemeClr val="bg2"/>
                          </a:solidFill>
                          <a:effectLst/>
                          <a:cs typeface="+mj-cs"/>
                        </a:rPr>
                        <a:t>1</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(he) created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2177053403"/>
                  </a:ext>
                </a:extLst>
              </a:tr>
              <a:tr h="528621">
                <a:tc>
                  <a:txBody>
                    <a:bodyPr/>
                    <a:lstStyle/>
                    <a:p>
                      <a:pPr algn="ctr"/>
                      <a:r>
                        <a:rPr lang="en-US" sz="1700" b="1">
                          <a:solidFill>
                            <a:schemeClr val="bg2"/>
                          </a:solidFill>
                          <a:effectLst/>
                          <a:cs typeface="+mj-cs"/>
                        </a:rPr>
                        <a:t>P · NCFSA</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rgbClr val="FFFF99"/>
                          </a:solidFill>
                          <a:effectLst/>
                          <a:cs typeface="+mj-cs"/>
                        </a:rPr>
                        <a:t>VaP3MS</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rgbClr val="FFFF99"/>
                          </a:solidFill>
                          <a:effectLst/>
                          <a:cs typeface="+mj-cs"/>
                        </a:rPr>
                        <a:t>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chemeClr val="bg2"/>
                          </a:solidFill>
                          <a:effectLst/>
                          <a:cs typeface="+mj-cs"/>
                        </a:rPr>
                        <a:t>A · 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 · 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chemeClr val="bg2"/>
                          </a:solidFill>
                          <a:effectLst/>
                          <a:cs typeface="+mj-cs"/>
                        </a:rPr>
                        <a:t>A · NC-SA</a:t>
                      </a:r>
                    </a:p>
                  </a:txBody>
                  <a:tcPr marL="0" marR="0" marT="0" marB="0" anchor="ctr">
                    <a:lnL>
                      <a:noFill/>
                    </a:lnL>
                    <a:lnR>
                      <a:noFill/>
                    </a:lnR>
                    <a:lnT>
                      <a:noFill/>
                    </a:lnT>
                    <a:lnB>
                      <a:noFill/>
                    </a:lnB>
                  </a:tcPr>
                </a:tc>
                <a:extLst>
                  <a:ext uri="{0D108BD9-81ED-4DB2-BD59-A6C34878D82A}">
                    <a16:rowId xmlns:a16="http://schemas.microsoft.com/office/drawing/2014/main" val="1473036541"/>
                  </a:ext>
                </a:extLst>
              </a:tr>
            </a:tbl>
          </a:graphicData>
        </a:graphic>
      </p:graphicFrame>
    </p:spTree>
    <p:extLst>
      <p:ext uri="{BB962C8B-B14F-4D97-AF65-F5344CB8AC3E}">
        <p14:creationId xmlns:p14="http://schemas.microsoft.com/office/powerpoint/2010/main" val="357043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593911-67A0-FC41-2267-6EFD8842B93D}"/>
              </a:ext>
            </a:extLst>
          </p:cNvPr>
          <p:cNvSpPr>
            <a:spLocks noGrp="1"/>
          </p:cNvSpPr>
          <p:nvPr>
            <p:ph type="title"/>
          </p:nvPr>
        </p:nvSpPr>
        <p:spPr>
          <a:xfrm>
            <a:off x="884101" y="543020"/>
            <a:ext cx="10515600" cy="1325563"/>
          </a:xfrm>
        </p:spPr>
        <p:txBody>
          <a:bodyPr>
            <a:normAutofit/>
          </a:bodyPr>
          <a:lstStyle/>
          <a:p>
            <a:r>
              <a:rPr lang="en-US" sz="2000" dirty="0">
                <a:solidFill>
                  <a:srgbClr val="FFFF99"/>
                </a:solidFill>
              </a:rPr>
              <a:t>Christo van der Merwe, The </a:t>
            </a:r>
            <a:r>
              <a:rPr lang="en-US" sz="2000" dirty="0" err="1">
                <a:solidFill>
                  <a:srgbClr val="FFFF99"/>
                </a:solidFill>
              </a:rPr>
              <a:t>Lexham</a:t>
            </a:r>
            <a:r>
              <a:rPr lang="en-US" sz="2000" dirty="0">
                <a:solidFill>
                  <a:srgbClr val="FFFF99"/>
                </a:solidFill>
              </a:rPr>
              <a:t> Hebrew-English Interlinear Bible (Bellingham, WA: </a:t>
            </a:r>
            <a:r>
              <a:rPr lang="en-US" sz="2000" dirty="0" err="1">
                <a:solidFill>
                  <a:srgbClr val="FFFF99"/>
                </a:solidFill>
              </a:rPr>
              <a:t>Lexham</a:t>
            </a:r>
            <a:r>
              <a:rPr lang="en-US" sz="2000" dirty="0">
                <a:solidFill>
                  <a:srgbClr val="FFFF99"/>
                </a:solidFill>
              </a:rPr>
              <a:t> Press, 2004), Ge 1:1 (word order reversed):</a:t>
            </a:r>
          </a:p>
        </p:txBody>
      </p:sp>
      <p:sp>
        <p:nvSpPr>
          <p:cNvPr id="8" name="Title 1">
            <a:extLst>
              <a:ext uri="{FF2B5EF4-FFF2-40B4-BE49-F238E27FC236}">
                <a16:creationId xmlns:a16="http://schemas.microsoft.com/office/drawing/2014/main" id="{CF5E645C-6656-0740-1B1A-220B4F4B53DC}"/>
              </a:ext>
            </a:extLst>
          </p:cNvPr>
          <p:cNvSpPr txBox="1">
            <a:spLocks/>
          </p:cNvSpPr>
          <p:nvPr/>
        </p:nvSpPr>
        <p:spPr>
          <a:xfrm>
            <a:off x="989309" y="9346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27272"/>
                </a:solidFill>
                <a:latin typeface="Open Sans" pitchFamily="2" charset="0"/>
                <a:ea typeface="Open Sans" pitchFamily="2" charset="0"/>
                <a:cs typeface="Open Sans" pitchFamily="2" charset="0"/>
              </a:defRPr>
            </a:lvl1pPr>
          </a:lstStyle>
          <a:p>
            <a:endParaRPr lang="en-GB" sz="2400" dirty="0">
              <a:latin typeface="Times New Roman" panose="02020603050405020304" pitchFamily="18" charset="0"/>
              <a:cs typeface="Times New Roman" panose="02020603050405020304" pitchFamily="18" charset="0"/>
            </a:endParaRPr>
          </a:p>
        </p:txBody>
      </p:sp>
      <p:graphicFrame>
        <p:nvGraphicFramePr>
          <p:cNvPr id="9" name="Content Placeholder 3">
            <a:extLst>
              <a:ext uri="{FF2B5EF4-FFF2-40B4-BE49-F238E27FC236}">
                <a16:creationId xmlns:a16="http://schemas.microsoft.com/office/drawing/2014/main" id="{6BC98B9A-4F6B-CC37-EBA6-9E8EE3827CDD}"/>
              </a:ext>
            </a:extLst>
          </p:cNvPr>
          <p:cNvGraphicFramePr>
            <a:graphicFrameLocks/>
          </p:cNvGraphicFramePr>
          <p:nvPr>
            <p:extLst>
              <p:ext uri="{D42A27DB-BD31-4B8C-83A1-F6EECF244321}">
                <p14:modId xmlns:p14="http://schemas.microsoft.com/office/powerpoint/2010/main" val="551541060"/>
              </p:ext>
            </p:extLst>
          </p:nvPr>
        </p:nvGraphicFramePr>
        <p:xfrm>
          <a:off x="844063" y="1651270"/>
          <a:ext cx="10131914" cy="4351336"/>
        </p:xfrm>
        <a:graphic>
          <a:graphicData uri="http://schemas.openxmlformats.org/drawingml/2006/table">
            <a:tbl>
              <a:tblPr/>
              <a:tblGrid>
                <a:gridCol w="949866">
                  <a:extLst>
                    <a:ext uri="{9D8B030D-6E8A-4147-A177-3AD203B41FA5}">
                      <a16:colId xmlns:a16="http://schemas.microsoft.com/office/drawing/2014/main" val="4256672238"/>
                    </a:ext>
                  </a:extLst>
                </a:gridCol>
                <a:gridCol w="608890">
                  <a:extLst>
                    <a:ext uri="{9D8B030D-6E8A-4147-A177-3AD203B41FA5}">
                      <a16:colId xmlns:a16="http://schemas.microsoft.com/office/drawing/2014/main" val="3830059147"/>
                    </a:ext>
                  </a:extLst>
                </a:gridCol>
                <a:gridCol w="1130795">
                  <a:extLst>
                    <a:ext uri="{9D8B030D-6E8A-4147-A177-3AD203B41FA5}">
                      <a16:colId xmlns:a16="http://schemas.microsoft.com/office/drawing/2014/main" val="3375637154"/>
                    </a:ext>
                  </a:extLst>
                </a:gridCol>
                <a:gridCol w="427961">
                  <a:extLst>
                    <a:ext uri="{9D8B030D-6E8A-4147-A177-3AD203B41FA5}">
                      <a16:colId xmlns:a16="http://schemas.microsoft.com/office/drawing/2014/main" val="2194906375"/>
                    </a:ext>
                  </a:extLst>
                </a:gridCol>
                <a:gridCol w="779378">
                  <a:extLst>
                    <a:ext uri="{9D8B030D-6E8A-4147-A177-3AD203B41FA5}">
                      <a16:colId xmlns:a16="http://schemas.microsoft.com/office/drawing/2014/main" val="585394556"/>
                    </a:ext>
                  </a:extLst>
                </a:gridCol>
                <a:gridCol w="779378">
                  <a:extLst>
                    <a:ext uri="{9D8B030D-6E8A-4147-A177-3AD203B41FA5}">
                      <a16:colId xmlns:a16="http://schemas.microsoft.com/office/drawing/2014/main" val="2373680546"/>
                    </a:ext>
                  </a:extLst>
                </a:gridCol>
                <a:gridCol w="779378">
                  <a:extLst>
                    <a:ext uri="{9D8B030D-6E8A-4147-A177-3AD203B41FA5}">
                      <a16:colId xmlns:a16="http://schemas.microsoft.com/office/drawing/2014/main" val="2750778947"/>
                    </a:ext>
                  </a:extLst>
                </a:gridCol>
                <a:gridCol w="779378">
                  <a:extLst>
                    <a:ext uri="{9D8B030D-6E8A-4147-A177-3AD203B41FA5}">
                      <a16:colId xmlns:a16="http://schemas.microsoft.com/office/drawing/2014/main" val="1650725083"/>
                    </a:ext>
                  </a:extLst>
                </a:gridCol>
                <a:gridCol w="779378">
                  <a:extLst>
                    <a:ext uri="{9D8B030D-6E8A-4147-A177-3AD203B41FA5}">
                      <a16:colId xmlns:a16="http://schemas.microsoft.com/office/drawing/2014/main" val="4077820625"/>
                    </a:ext>
                  </a:extLst>
                </a:gridCol>
                <a:gridCol w="779378">
                  <a:extLst>
                    <a:ext uri="{9D8B030D-6E8A-4147-A177-3AD203B41FA5}">
                      <a16:colId xmlns:a16="http://schemas.microsoft.com/office/drawing/2014/main" val="2894954609"/>
                    </a:ext>
                  </a:extLst>
                </a:gridCol>
                <a:gridCol w="779378">
                  <a:extLst>
                    <a:ext uri="{9D8B030D-6E8A-4147-A177-3AD203B41FA5}">
                      <a16:colId xmlns:a16="http://schemas.microsoft.com/office/drawing/2014/main" val="2238330496"/>
                    </a:ext>
                  </a:extLst>
                </a:gridCol>
                <a:gridCol w="779378">
                  <a:extLst>
                    <a:ext uri="{9D8B030D-6E8A-4147-A177-3AD203B41FA5}">
                      <a16:colId xmlns:a16="http://schemas.microsoft.com/office/drawing/2014/main" val="2183149972"/>
                    </a:ext>
                  </a:extLst>
                </a:gridCol>
                <a:gridCol w="779378">
                  <a:extLst>
                    <a:ext uri="{9D8B030D-6E8A-4147-A177-3AD203B41FA5}">
                      <a16:colId xmlns:a16="http://schemas.microsoft.com/office/drawing/2014/main" val="2827016389"/>
                    </a:ext>
                  </a:extLst>
                </a:gridCol>
              </a:tblGrid>
              <a:tr h="386677">
                <a:tc>
                  <a:txBody>
                    <a:bodyPr/>
                    <a:lstStyle/>
                    <a:p>
                      <a:pPr algn="ctr"/>
                      <a:r>
                        <a:rPr lang="he-IL" sz="1700" b="1" dirty="0">
                          <a:solidFill>
                            <a:schemeClr val="bg2"/>
                          </a:solidFill>
                          <a:effectLst/>
                          <a:cs typeface="+mj-cs"/>
                        </a:rPr>
                        <a:t>בְּרֵאשִׁ֖ית</a:t>
                      </a:r>
                    </a:p>
                  </a:txBody>
                  <a:tcPr marL="0" marR="0" marT="122366" marB="0" anchor="ctr">
                    <a:lnL>
                      <a:noFill/>
                    </a:lnL>
                    <a:lnR>
                      <a:noFill/>
                    </a:lnR>
                    <a:lnT>
                      <a:noFill/>
                    </a:lnT>
                    <a:lnB>
                      <a:noFill/>
                    </a:lnB>
                  </a:tcPr>
                </a:tc>
                <a:tc>
                  <a:txBody>
                    <a:bodyPr/>
                    <a:lstStyle/>
                    <a:p>
                      <a:pPr algn="ctr"/>
                      <a:r>
                        <a:rPr lang="he-IL" sz="1700" b="1" dirty="0">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בָּרָ֣א</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אֱלֹהִ֑ים</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dirty="0">
                          <a:solidFill>
                            <a:srgbClr val="FFFF99"/>
                          </a:solidFill>
                          <a:effectLst/>
                          <a:cs typeface="+mj-cs"/>
                        </a:rPr>
                        <a:t>הַשָּׁמַ֖יִם</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וְאֵ֥ת</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 </a:t>
                      </a:r>
                    </a:p>
                  </a:txBody>
                  <a:tcPr marL="0" marR="0" marT="122366" marB="0" anchor="ctr">
                    <a:lnL>
                      <a:noFill/>
                    </a:lnL>
                    <a:lnR>
                      <a:noFill/>
                    </a:lnR>
                    <a:lnT>
                      <a:noFill/>
                    </a:lnT>
                    <a:lnB>
                      <a:noFill/>
                    </a:lnB>
                  </a:tcPr>
                </a:tc>
                <a:tc>
                  <a:txBody>
                    <a:bodyPr/>
                    <a:lstStyle/>
                    <a:p>
                      <a:pPr algn="ctr"/>
                      <a:r>
                        <a:rPr lang="he-IL" sz="1700" b="1">
                          <a:solidFill>
                            <a:schemeClr val="bg2"/>
                          </a:solidFill>
                          <a:effectLst/>
                          <a:cs typeface="+mj-cs"/>
                        </a:rPr>
                        <a:t>הָאָֽרֶץ׃</a:t>
                      </a:r>
                    </a:p>
                  </a:txBody>
                  <a:tcPr marL="0" marR="0" marT="122366" marB="0" anchor="ctr">
                    <a:lnL>
                      <a:noFill/>
                    </a:lnL>
                    <a:lnR>
                      <a:noFill/>
                    </a:lnR>
                    <a:lnT>
                      <a:noFill/>
                    </a:lnT>
                    <a:lnB>
                      <a:noFill/>
                    </a:lnB>
                  </a:tcPr>
                </a:tc>
                <a:extLst>
                  <a:ext uri="{0D108BD9-81ED-4DB2-BD59-A6C34878D82A}">
                    <a16:rowId xmlns:a16="http://schemas.microsoft.com/office/drawing/2014/main" val="892297942"/>
                  </a:ext>
                </a:extLst>
              </a:tr>
              <a:tr h="528621">
                <a:tc>
                  <a:txBody>
                    <a:bodyPr/>
                    <a:lstStyle/>
                    <a:p>
                      <a:pPr algn="ctr"/>
                      <a:r>
                        <a:rPr lang="en-GB" sz="1700" b="1" dirty="0" err="1">
                          <a:solidFill>
                            <a:schemeClr val="bg2"/>
                          </a:solidFill>
                          <a:effectLst/>
                          <a:cs typeface="+mj-cs"/>
                        </a:rPr>
                        <a:t>b</a:t>
                      </a:r>
                      <a:r>
                        <a:rPr lang="en-GB" sz="1700" b="1" baseline="30000" dirty="0" err="1">
                          <a:solidFill>
                            <a:schemeClr val="bg2"/>
                          </a:solidFill>
                          <a:effectLst/>
                          <a:cs typeface="+mj-cs"/>
                        </a:rPr>
                        <a:t>e</a:t>
                      </a:r>
                      <a:r>
                        <a:rPr lang="en-GB" sz="1700" b="1" dirty="0" err="1">
                          <a:solidFill>
                            <a:schemeClr val="bg2"/>
                          </a:solidFill>
                          <a:effectLst/>
                          <a:cs typeface="+mj-cs"/>
                        </a:rPr>
                        <a:t>rē</a:t>
                      </a:r>
                      <a:r>
                        <a:rPr lang="en-GB" sz="1700" b="1" dirty="0">
                          <a:solidFill>
                            <a:schemeClr val="bg2"/>
                          </a:solidFill>
                          <a:effectLst/>
                          <a:cs typeface="+mj-cs"/>
                        </a:rPr>
                        <a:t>(ʾ)·</a:t>
                      </a:r>
                      <a:r>
                        <a:rPr lang="en-GB" sz="1700" b="1" dirty="0" err="1">
                          <a:solidFill>
                            <a:schemeClr val="bg2"/>
                          </a:solidFill>
                          <a:effectLst/>
                          <a:cs typeface="+mj-cs"/>
                        </a:rPr>
                        <a:t>šîṯ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bā·rā(ʾ)ʹ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a:t>
                      </a:r>
                      <a:r>
                        <a:rPr lang="en-GB" sz="1700" b="1" baseline="30000">
                          <a:solidFill>
                            <a:schemeClr val="bg2"/>
                          </a:solidFill>
                          <a:effectLst/>
                          <a:cs typeface="+mj-cs"/>
                        </a:rPr>
                        <a:t>ě</a:t>
                      </a:r>
                      <a:r>
                        <a:rPr lang="en-GB" sz="1700" b="1">
                          <a:solidFill>
                            <a:schemeClr val="bg2"/>
                          </a:solidFill>
                          <a:effectLst/>
                          <a:cs typeface="+mj-cs"/>
                        </a:rPr>
                        <a:t>lō·hîmʹ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chemeClr val="bg2"/>
                          </a:solidFill>
                          <a:effectLst/>
                          <a:cs typeface="+mj-cs"/>
                        </a:rPr>
                        <a:t>ʾēṯ</a:t>
                      </a:r>
                      <a:r>
                        <a:rPr lang="en-GB" sz="1700" b="1" dirty="0">
                          <a:solidFill>
                            <a:schemeClr val="bg2"/>
                          </a:solidFill>
                          <a:effectLst/>
                          <a:cs typeface="+mj-cs"/>
                        </a:rPr>
                        <a:t>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rgbClr val="FFFF99"/>
                          </a:solidFill>
                          <a:effectLst/>
                          <a:cs typeface="+mj-cs"/>
                        </a:rPr>
                        <a:t>hǎš·šā·mǎ</a:t>
                      </a:r>
                      <a:r>
                        <a:rPr lang="en-GB" sz="1700" b="1" dirty="0">
                          <a:solidFill>
                            <a:srgbClr val="FFFF99"/>
                          </a:solidFill>
                          <a:effectLst/>
                          <a:cs typeface="+mj-cs"/>
                        </a:rPr>
                        <a:t>ʹ·</a:t>
                      </a:r>
                      <a:r>
                        <a:rPr lang="en-GB" sz="1700" b="1" dirty="0" err="1">
                          <a:solidFill>
                            <a:srgbClr val="FFFF99"/>
                          </a:solidFill>
                          <a:effectLst/>
                          <a:cs typeface="+mj-cs"/>
                        </a:rPr>
                        <a:t>yim</a:t>
                      </a:r>
                      <a:endParaRPr lang="en-GB" sz="1700" b="1" dirty="0">
                        <a:solidFill>
                          <a:srgbClr val="FFFF99"/>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a:t>
                      </a:r>
                      <a:r>
                        <a:rPr lang="en-GB" sz="1700" b="1" baseline="30000">
                          <a:solidFill>
                            <a:schemeClr val="bg2"/>
                          </a:solidFill>
                          <a:effectLst/>
                          <a:cs typeface="+mj-cs"/>
                        </a:rPr>
                        <a:t>e</a:t>
                      </a: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hā·ʾāʹ·rěṣ</a:t>
                      </a:r>
                    </a:p>
                  </a:txBody>
                  <a:tcPr marL="0" marR="0" marT="0" marB="0" anchor="ctr">
                    <a:lnL>
                      <a:noFill/>
                    </a:lnL>
                    <a:lnR>
                      <a:noFill/>
                    </a:lnR>
                    <a:lnT>
                      <a:noFill/>
                    </a:lnT>
                    <a:lnB>
                      <a:noFill/>
                    </a:lnB>
                  </a:tcPr>
                </a:tc>
                <a:extLst>
                  <a:ext uri="{0D108BD9-81ED-4DB2-BD59-A6C34878D82A}">
                    <a16:rowId xmlns:a16="http://schemas.microsoft.com/office/drawing/2014/main" val="2746269514"/>
                  </a:ext>
                </a:extLst>
              </a:tr>
              <a:tr h="528621">
                <a:tc>
                  <a:txBody>
                    <a:bodyPr/>
                    <a:lstStyle/>
                    <a:p>
                      <a:pPr algn="ctr"/>
                      <a:r>
                        <a:rPr lang="he-IL" sz="1700" b="1">
                          <a:solidFill>
                            <a:schemeClr val="bg2"/>
                          </a:solidFill>
                          <a:effectLst/>
                          <a:cs typeface="+mj-cs"/>
                        </a:rPr>
                        <a:t>בְּ · רֵאשִׁית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ברא</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אֱלֹהִים</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אֵת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dirty="0">
                          <a:solidFill>
                            <a:schemeClr val="bg2"/>
                          </a:solidFill>
                          <a:effectLst/>
                          <a:cs typeface="+mj-cs"/>
                        </a:rPr>
                        <a:t>הַ · שָׁמַ֫יִם</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וְ · אֵת</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he-IL" sz="1700" b="1">
                          <a:solidFill>
                            <a:schemeClr val="bg2"/>
                          </a:solidFill>
                          <a:effectLst/>
                          <a:cs typeface="+mj-cs"/>
                        </a:rPr>
                        <a:t>הַ · אֶ֫רֶץ</a:t>
                      </a:r>
                    </a:p>
                  </a:txBody>
                  <a:tcPr marL="0" marR="0" marT="0" marB="0" anchor="ctr">
                    <a:lnL>
                      <a:noFill/>
                    </a:lnL>
                    <a:lnR>
                      <a:noFill/>
                    </a:lnR>
                    <a:lnT>
                      <a:noFill/>
                    </a:lnT>
                    <a:lnB>
                      <a:noFill/>
                    </a:lnB>
                  </a:tcPr>
                </a:tc>
                <a:extLst>
                  <a:ext uri="{0D108BD9-81ED-4DB2-BD59-A6C34878D82A}">
                    <a16:rowId xmlns:a16="http://schemas.microsoft.com/office/drawing/2014/main" val="524959268"/>
                  </a:ext>
                </a:extLst>
              </a:tr>
              <a:tr h="792932">
                <a:tc>
                  <a:txBody>
                    <a:bodyPr/>
                    <a:lstStyle/>
                    <a:p>
                      <a:pPr algn="ctr"/>
                      <a:r>
                        <a:rPr lang="en-GB" sz="1700" b="1">
                          <a:solidFill>
                            <a:schemeClr val="bg2"/>
                          </a:solidFill>
                          <a:effectLst/>
                          <a:cs typeface="+mj-cs"/>
                        </a:rPr>
                        <a:t>b · rē(ʾ)·šîṯʹ</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brʾ</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a:t>
                      </a:r>
                      <a:r>
                        <a:rPr lang="en-GB" sz="1700" b="1" baseline="30000">
                          <a:solidFill>
                            <a:schemeClr val="bg2"/>
                          </a:solidFill>
                          <a:effectLst/>
                          <a:cs typeface="+mj-cs"/>
                        </a:rPr>
                        <a:t>ě</a:t>
                      </a:r>
                      <a:r>
                        <a:rPr lang="en-GB" sz="1700" b="1">
                          <a:solidFill>
                            <a:schemeClr val="bg2"/>
                          </a:solidFill>
                          <a:effectLst/>
                          <a:cs typeface="+mj-cs"/>
                        </a:rPr>
                        <a:t>lō·hîmʹ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dirty="0" err="1">
                          <a:solidFill>
                            <a:schemeClr val="bg2"/>
                          </a:solidFill>
                          <a:effectLst/>
                          <a:cs typeface="+mj-cs"/>
                        </a:rPr>
                        <a:t>hǎ</a:t>
                      </a:r>
                      <a:r>
                        <a:rPr lang="en-GB" sz="1700" b="1" dirty="0">
                          <a:solidFill>
                            <a:schemeClr val="bg2"/>
                          </a:solidFill>
                          <a:effectLst/>
                          <a:cs typeface="+mj-cs"/>
                        </a:rPr>
                        <a:t>ʹ · </a:t>
                      </a:r>
                      <a:r>
                        <a:rPr lang="en-GB" sz="1700" b="1" dirty="0" err="1">
                          <a:solidFill>
                            <a:schemeClr val="bg2"/>
                          </a:solidFill>
                          <a:effectLst/>
                          <a:cs typeface="+mj-cs"/>
                        </a:rPr>
                        <a:t>šā·mǎ</a:t>
                      </a:r>
                      <a:r>
                        <a:rPr lang="en-GB" sz="1700" b="1" dirty="0">
                          <a:solidFill>
                            <a:schemeClr val="bg2"/>
                          </a:solidFill>
                          <a:effectLst/>
                          <a:cs typeface="+mj-cs"/>
                        </a:rPr>
                        <a:t>ʹ·</a:t>
                      </a:r>
                      <a:r>
                        <a:rPr lang="en-GB" sz="1700" b="1" dirty="0" err="1">
                          <a:solidFill>
                            <a:schemeClr val="bg2"/>
                          </a:solidFill>
                          <a:effectLst/>
                          <a:cs typeface="+mj-cs"/>
                        </a:rPr>
                        <a:t>yim</a:t>
                      </a:r>
                      <a:endParaRPr lang="en-GB" sz="1700" b="1" dirty="0">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w · ʾēṯʹ</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GB" sz="1700" b="1">
                          <a:solidFill>
                            <a:schemeClr val="bg2"/>
                          </a:solidFill>
                          <a:effectLst/>
                          <a:cs typeface="+mj-cs"/>
                        </a:rPr>
                        <a:t>hǎʹ · ʾěʹ·rěṣ</a:t>
                      </a:r>
                    </a:p>
                  </a:txBody>
                  <a:tcPr marL="0" marR="0" marT="0" marB="0" anchor="ctr">
                    <a:lnL>
                      <a:noFill/>
                    </a:lnL>
                    <a:lnR>
                      <a:noFill/>
                    </a:lnR>
                    <a:lnT>
                      <a:noFill/>
                    </a:lnT>
                    <a:lnB>
                      <a:noFill/>
                    </a:lnB>
                  </a:tcPr>
                </a:tc>
                <a:extLst>
                  <a:ext uri="{0D108BD9-81ED-4DB2-BD59-A6C34878D82A}">
                    <a16:rowId xmlns:a16="http://schemas.microsoft.com/office/drawing/2014/main" val="1429500671"/>
                  </a:ext>
                </a:extLst>
              </a:tr>
              <a:tr h="792932">
                <a:tc>
                  <a:txBody>
                    <a:bodyPr/>
                    <a:lstStyle/>
                    <a:p>
                      <a:pPr algn="ctr"/>
                      <a:r>
                        <a:rPr lang="en-US" sz="1700" b="1">
                          <a:solidFill>
                            <a:schemeClr val="bg2"/>
                          </a:solidFill>
                          <a:effectLst/>
                          <a:cs typeface="+mj-cs"/>
                        </a:rPr>
                        <a:t>in · beginning</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create</a:t>
                      </a:r>
                      <a:r>
                        <a:rPr lang="en-US" sz="1700" b="1" baseline="30000">
                          <a:solidFill>
                            <a:schemeClr val="bg2"/>
                          </a:solidFill>
                          <a:effectLst/>
                          <a:cs typeface="+mj-cs"/>
                        </a:rPr>
                        <a:t>a</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r>
                        <a:rPr lang="en-US" sz="1700" b="1" baseline="30000">
                          <a:solidFill>
                            <a:schemeClr val="bg2"/>
                          </a:solidFill>
                          <a:effectLst/>
                          <a:cs typeface="+mj-cs"/>
                        </a:rPr>
                        <a:t>bc</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383982996"/>
                  </a:ext>
                </a:extLst>
              </a:tr>
              <a:tr h="792932">
                <a:tc>
                  <a:txBody>
                    <a:bodyPr/>
                    <a:lstStyle/>
                    <a:p>
                      <a:pPr algn="ctr"/>
                      <a:r>
                        <a:rPr lang="en-US" sz="1700" b="1">
                          <a:solidFill>
                            <a:schemeClr val="bg2"/>
                          </a:solidFill>
                          <a:effectLst/>
                          <a:cs typeface="+mj-cs"/>
                        </a:rPr>
                        <a:t>in · the beginning (of)</a:t>
                      </a:r>
                      <a:r>
                        <a:rPr lang="en-US" sz="1700" b="1" baseline="30000">
                          <a:solidFill>
                            <a:schemeClr val="bg2"/>
                          </a:solidFill>
                          <a:effectLst/>
                          <a:cs typeface="+mj-cs"/>
                        </a:rPr>
                        <a:t>1</a:t>
                      </a:r>
                      <a:endParaRPr lang="en-US" sz="1700" b="1">
                        <a:solidFill>
                          <a:schemeClr val="bg2"/>
                        </a:solidFill>
                        <a:effectLst/>
                        <a:cs typeface="+mj-cs"/>
                      </a:endParaRP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(he) created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God</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heaven</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and · [obj]</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the · earth</a:t>
                      </a:r>
                    </a:p>
                  </a:txBody>
                  <a:tcPr marL="0" marR="0" marT="0" marB="0" anchor="ctr">
                    <a:lnL>
                      <a:noFill/>
                    </a:lnL>
                    <a:lnR>
                      <a:noFill/>
                    </a:lnR>
                    <a:lnT>
                      <a:noFill/>
                    </a:lnT>
                    <a:lnB>
                      <a:noFill/>
                    </a:lnB>
                  </a:tcPr>
                </a:tc>
                <a:extLst>
                  <a:ext uri="{0D108BD9-81ED-4DB2-BD59-A6C34878D82A}">
                    <a16:rowId xmlns:a16="http://schemas.microsoft.com/office/drawing/2014/main" val="2177053403"/>
                  </a:ext>
                </a:extLst>
              </a:tr>
              <a:tr h="528621">
                <a:tc>
                  <a:txBody>
                    <a:bodyPr/>
                    <a:lstStyle/>
                    <a:p>
                      <a:pPr algn="ctr"/>
                      <a:r>
                        <a:rPr lang="en-US" sz="1700" b="1">
                          <a:solidFill>
                            <a:schemeClr val="bg2"/>
                          </a:solidFill>
                          <a:effectLst/>
                          <a:cs typeface="+mj-cs"/>
                        </a:rPr>
                        <a:t>P · NCFSA</a:t>
                      </a:r>
                    </a:p>
                  </a:txBody>
                  <a:tcPr marL="0" marR="0" marT="0" marB="0" anchor="ctr">
                    <a:lnL>
                      <a:noFill/>
                    </a:lnL>
                    <a:lnR>
                      <a:noFill/>
                    </a:lnR>
                    <a:lnT>
                      <a:noFill/>
                    </a:lnT>
                    <a:lnB>
                      <a:noFill/>
                    </a:lnB>
                  </a:tcPr>
                </a:tc>
                <a:tc>
                  <a:txBody>
                    <a:bodyPr/>
                    <a:lstStyle/>
                    <a:p>
                      <a:endParaRPr lang="en-GB" sz="1700" b="1" dirty="0">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VaP3MS</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rgbClr val="FFFF99"/>
                          </a:solidFill>
                          <a:effectLst/>
                          <a:cs typeface="+mj-cs"/>
                        </a:rPr>
                        <a:t>A · NCMPA</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a:solidFill>
                            <a:schemeClr val="bg2"/>
                          </a:solidFill>
                          <a:effectLst/>
                          <a:cs typeface="+mj-cs"/>
                        </a:rPr>
                        <a:t>C · PO</a:t>
                      </a:r>
                    </a:p>
                  </a:txBody>
                  <a:tcPr marL="0" marR="0" marT="0" marB="0" anchor="ctr">
                    <a:lnL>
                      <a:noFill/>
                    </a:lnL>
                    <a:lnR>
                      <a:noFill/>
                    </a:lnR>
                    <a:lnT>
                      <a:noFill/>
                    </a:lnT>
                    <a:lnB>
                      <a:noFill/>
                    </a:lnB>
                  </a:tcPr>
                </a:tc>
                <a:tc>
                  <a:txBody>
                    <a:bodyPr/>
                    <a:lstStyle/>
                    <a:p>
                      <a:endParaRPr lang="en-GB" sz="1700" b="1">
                        <a:solidFill>
                          <a:schemeClr val="bg2"/>
                        </a:solidFill>
                        <a:cs typeface="+mj-cs"/>
                      </a:endParaRPr>
                    </a:p>
                  </a:txBody>
                  <a:tcPr marL="0" marR="0" marT="0" marB="0" anchor="ctr">
                    <a:lnL>
                      <a:noFill/>
                    </a:lnL>
                    <a:lnR>
                      <a:noFill/>
                    </a:lnR>
                    <a:lnT>
                      <a:noFill/>
                    </a:lnT>
                    <a:lnB>
                      <a:noFill/>
                    </a:lnB>
                  </a:tcPr>
                </a:tc>
                <a:tc>
                  <a:txBody>
                    <a:bodyPr/>
                    <a:lstStyle/>
                    <a:p>
                      <a:pPr algn="ctr"/>
                      <a:r>
                        <a:rPr lang="en-US" sz="1700" b="1" dirty="0">
                          <a:solidFill>
                            <a:schemeClr val="bg2"/>
                          </a:solidFill>
                          <a:effectLst/>
                          <a:cs typeface="+mj-cs"/>
                        </a:rPr>
                        <a:t>A · NC-SA</a:t>
                      </a:r>
                    </a:p>
                  </a:txBody>
                  <a:tcPr marL="0" marR="0" marT="0" marB="0" anchor="ctr">
                    <a:lnL>
                      <a:noFill/>
                    </a:lnL>
                    <a:lnR>
                      <a:noFill/>
                    </a:lnR>
                    <a:lnT>
                      <a:noFill/>
                    </a:lnT>
                    <a:lnB>
                      <a:noFill/>
                    </a:lnB>
                  </a:tcPr>
                </a:tc>
                <a:extLst>
                  <a:ext uri="{0D108BD9-81ED-4DB2-BD59-A6C34878D82A}">
                    <a16:rowId xmlns:a16="http://schemas.microsoft.com/office/drawing/2014/main" val="1473036541"/>
                  </a:ext>
                </a:extLst>
              </a:tr>
            </a:tbl>
          </a:graphicData>
        </a:graphic>
      </p:graphicFrame>
    </p:spTree>
    <p:extLst>
      <p:ext uri="{BB962C8B-B14F-4D97-AF65-F5344CB8AC3E}">
        <p14:creationId xmlns:p14="http://schemas.microsoft.com/office/powerpoint/2010/main" val="170116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INVISIBLE WORLD</a:t>
            </a:r>
            <a:endPar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GB" sz="2400" b="1" kern="0" dirty="0">
                <a:effectLst/>
                <a:latin typeface="Open Sans" panose="020B0606030504020204" pitchFamily="34" charset="0"/>
                <a:ea typeface="Times New Roman" panose="02020603050405020304" pitchFamily="18" charset="0"/>
                <a:cs typeface="Open Sans" panose="020B0606030504020204" pitchFamily="34" charset="0"/>
              </a:rPr>
              <a:t>Plural nouns in Genesis 1:1</a:t>
            </a:r>
            <a:endParaRPr lang="en-GB" sz="2400" b="1" kern="100" dirty="0">
              <a:effectLst/>
              <a:latin typeface="Open Sans" panose="020B0606030504020204" pitchFamily="34" charset="0"/>
              <a:ea typeface="Calibri" panose="020F0502020204030204" pitchFamily="34" charset="0"/>
              <a:cs typeface="Arial" panose="020B0604020202020204" pitchFamily="34" charset="0"/>
            </a:endParaRPr>
          </a:p>
          <a:p>
            <a:pPr indent="0">
              <a:spcAft>
                <a:spcPts val="600"/>
              </a:spcAft>
              <a:buNone/>
            </a:pPr>
            <a:r>
              <a:rPr lang="ar-SA" sz="2400" b="1" kern="100" dirty="0" err="1">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אֱלֹהִים</a:t>
            </a:r>
            <a:r>
              <a:rPr lang="ar-SA"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i="1"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ʾ</a:t>
            </a:r>
            <a:r>
              <a:rPr lang="en-US" sz="2400" i="1" kern="100" baseline="300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e</a:t>
            </a:r>
            <a:r>
              <a:rPr lang="en-US" sz="2400" i="1"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lōhîm</a:t>
            </a:r>
            <a:r>
              <a:rPr lang="en-US" sz="2400"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(Plural Noun)</a:t>
            </a:r>
            <a:endParaRPr lang="en-GB"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indent="0">
              <a:spcAft>
                <a:spcPts val="600"/>
              </a:spcAft>
              <a:buNone/>
            </a:pPr>
            <a:r>
              <a:rPr lang="ar-SA" sz="2400" b="1" kern="100" dirty="0">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בָּ</a:t>
            </a:r>
            <a:r>
              <a:rPr lang="ar-SA" sz="2400" b="1" kern="100" dirty="0" err="1">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רָא</a:t>
            </a:r>
            <a:r>
              <a:rPr lang="ar-SA"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i="1"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bārāʾ</a:t>
            </a:r>
            <a:r>
              <a:rPr lang="en-US" sz="2400"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(3</a:t>
            </a:r>
            <a:r>
              <a:rPr lang="en-US" sz="2400" kern="100" baseline="300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rd</a:t>
            </a: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Person Masculine Singular)</a:t>
            </a:r>
          </a:p>
          <a:p>
            <a:pPr indent="0">
              <a:spcAft>
                <a:spcPts val="600"/>
              </a:spcAft>
              <a:buNone/>
            </a:pPr>
            <a:r>
              <a:rPr lang="en-US" sz="2000" i="1" kern="100" dirty="0">
                <a:effectLst/>
                <a:latin typeface="Open Sans" panose="020B0606030504020204" pitchFamily="34" charset="0"/>
                <a:ea typeface="Calibri" panose="020F0502020204030204" pitchFamily="34" charset="0"/>
                <a:cs typeface="Times New Roman" panose="02020603050405020304" pitchFamily="18" charset="0"/>
              </a:rPr>
              <a:t>	(Elohim</a:t>
            </a:r>
            <a:r>
              <a:rPr lang="en-US" sz="2000" kern="100" dirty="0">
                <a:effectLst/>
                <a:latin typeface="Open Sans" panose="020B0606030504020204" pitchFamily="34" charset="0"/>
                <a:ea typeface="Calibri" panose="020F0502020204030204" pitchFamily="34" charset="0"/>
                <a:cs typeface="Times New Roman" panose="02020603050405020304" pitchFamily="18" charset="0"/>
              </a:rPr>
              <a:t> here refers to God and not to plural </a:t>
            </a:r>
            <a:r>
              <a:rPr lang="en-US" sz="2000" i="1" kern="100" dirty="0" err="1">
                <a:latin typeface="Open Sans" panose="020B0606030504020204" pitchFamily="34" charset="0"/>
                <a:ea typeface="Calibri" panose="020F0502020204030204" pitchFamily="34" charset="0"/>
                <a:cs typeface="Times New Roman" panose="02020603050405020304" pitchFamily="18" charset="0"/>
              </a:rPr>
              <a:t>e</a:t>
            </a:r>
            <a:r>
              <a:rPr lang="en-US" sz="2000" i="1" kern="100" dirty="0" err="1">
                <a:effectLst/>
                <a:latin typeface="Open Sans" panose="020B0606030504020204" pitchFamily="34" charset="0"/>
                <a:ea typeface="Calibri" panose="020F0502020204030204" pitchFamily="34" charset="0"/>
                <a:cs typeface="Times New Roman" panose="02020603050405020304" pitchFamily="18" charset="0"/>
              </a:rPr>
              <a:t>lohim</a:t>
            </a:r>
            <a:r>
              <a:rPr lang="en-US" sz="2000" i="1" kern="100" dirty="0">
                <a:effectLst/>
                <a:latin typeface="Open Sans" panose="020B0606030504020204" pitchFamily="34" charset="0"/>
                <a:ea typeface="Calibri" panose="020F0502020204030204" pitchFamily="34" charset="0"/>
                <a:cs typeface="Times New Roman" panose="02020603050405020304" pitchFamily="18" charset="0"/>
              </a:rPr>
              <a:t>)</a:t>
            </a:r>
            <a:r>
              <a:rPr lang="en-US" sz="2000" kern="100" dirty="0">
                <a:effectLst/>
                <a:latin typeface="Open Sans" panose="020B0606030504020204" pitchFamily="34" charset="0"/>
                <a:ea typeface="Calibri" panose="020F0502020204030204" pitchFamily="34" charset="0"/>
                <a:cs typeface="Times New Roman" panose="02020603050405020304" pitchFamily="18" charset="0"/>
              </a:rPr>
              <a:t>.</a:t>
            </a:r>
            <a:endParaRPr lang="en-US" sz="2000" kern="100" dirty="0">
              <a:effectLst/>
              <a:latin typeface="Open Sans" panose="020B0606030504020204" pitchFamily="34" charset="0"/>
              <a:ea typeface="Calibri" panose="020F0502020204030204" pitchFamily="34" charset="0"/>
              <a:cs typeface="Arial" panose="020B0604020202020204" pitchFamily="34" charset="0"/>
            </a:endParaRPr>
          </a:p>
          <a:p>
            <a:pPr indent="0">
              <a:spcAft>
                <a:spcPts val="600"/>
              </a:spcAft>
              <a:buNone/>
            </a:pPr>
            <a:r>
              <a:rPr lang="ar-SA" sz="2400" b="1" kern="100" dirty="0">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הַ · שָׁמַ֫</a:t>
            </a:r>
            <a:r>
              <a:rPr lang="ar-SA" sz="2400" b="1" kern="100" dirty="0" err="1">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יִם</a:t>
            </a:r>
            <a:r>
              <a:rPr lang="ar-SA" sz="2400" b="1" kern="100" dirty="0">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 </a:t>
            </a:r>
            <a:r>
              <a:rPr lang="en-US" sz="2400" b="1" kern="100" dirty="0">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 </a:t>
            </a:r>
            <a:r>
              <a:rPr lang="en-GB" sz="2400" i="1" kern="100" dirty="0" err="1">
                <a:solidFill>
                  <a:srgbClr val="FFFF99"/>
                </a:solidFill>
                <a:effectLst/>
                <a:latin typeface="Open Sans" panose="020B0606030504020204" pitchFamily="34" charset="0"/>
                <a:ea typeface="Calibri" panose="020F0502020204030204" pitchFamily="34" charset="0"/>
                <a:cs typeface="Open Sans" panose="020B0606030504020204" pitchFamily="34" charset="0"/>
              </a:rPr>
              <a:t>h</a:t>
            </a:r>
            <a:r>
              <a:rPr lang="en-GB" sz="2400" i="1" kern="100" dirty="0" err="1">
                <a:solidFill>
                  <a:srgbClr val="FFFF99"/>
                </a:solidFill>
                <a:effectLst/>
                <a:latin typeface="Calibri" panose="020F0502020204030204" pitchFamily="34" charset="0"/>
                <a:ea typeface="Calibri" panose="020F0502020204030204" pitchFamily="34" charset="0"/>
                <a:cs typeface="Arial" panose="020B0604020202020204" pitchFamily="34" charset="0"/>
              </a:rPr>
              <a:t>ǎ</a:t>
            </a:r>
            <a:r>
              <a:rPr lang="en-GB" sz="2400" i="1" kern="100" dirty="0">
                <a:solidFill>
                  <a:srgbClr val="FFFF99"/>
                </a:solidFill>
                <a:effectLst/>
                <a:latin typeface="Calibri" panose="020F0502020204030204" pitchFamily="34" charset="0"/>
                <a:ea typeface="Calibri" panose="020F0502020204030204" pitchFamily="34" charset="0"/>
                <a:cs typeface="Arial" panose="020B0604020202020204" pitchFamily="34" charset="0"/>
              </a:rPr>
              <a:t>ʹ</a:t>
            </a:r>
            <a:r>
              <a:rPr lang="en-GB" sz="24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 · </a:t>
            </a:r>
            <a:r>
              <a:rPr lang="en-GB" sz="2400" i="1" kern="100" dirty="0" err="1">
                <a:solidFill>
                  <a:srgbClr val="FFFF99"/>
                </a:solidFill>
                <a:effectLst/>
                <a:latin typeface="Open Sans" panose="020B0606030504020204" pitchFamily="34" charset="0"/>
                <a:ea typeface="Calibri" panose="020F0502020204030204" pitchFamily="34" charset="0"/>
                <a:cs typeface="Open Sans" panose="020B0606030504020204" pitchFamily="34" charset="0"/>
              </a:rPr>
              <a:t>šā·m</a:t>
            </a:r>
            <a:r>
              <a:rPr lang="en-GB" sz="2400" i="1" kern="100" dirty="0" err="1">
                <a:solidFill>
                  <a:srgbClr val="FFFF99"/>
                </a:solidFill>
                <a:effectLst/>
                <a:latin typeface="Calibri" panose="020F0502020204030204" pitchFamily="34" charset="0"/>
                <a:ea typeface="Calibri" panose="020F0502020204030204" pitchFamily="34" charset="0"/>
                <a:cs typeface="Arial" panose="020B0604020202020204" pitchFamily="34" charset="0"/>
              </a:rPr>
              <a:t>ǎ</a:t>
            </a:r>
            <a:r>
              <a:rPr lang="en-GB" sz="2400" i="1" kern="100" dirty="0">
                <a:solidFill>
                  <a:srgbClr val="FFFF99"/>
                </a:solidFill>
                <a:effectLst/>
                <a:latin typeface="Calibri" panose="020F0502020204030204" pitchFamily="34" charset="0"/>
                <a:ea typeface="Calibri" panose="020F0502020204030204" pitchFamily="34" charset="0"/>
                <a:cs typeface="Arial" panose="020B0604020202020204" pitchFamily="34" charset="0"/>
              </a:rPr>
              <a:t>ʹ</a:t>
            </a:r>
            <a:r>
              <a:rPr lang="en-GB" sz="24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a:t>
            </a:r>
            <a:r>
              <a:rPr lang="en-GB" sz="2400" i="1" kern="100" dirty="0" err="1">
                <a:solidFill>
                  <a:srgbClr val="FFFF99"/>
                </a:solidFill>
                <a:effectLst/>
                <a:latin typeface="Open Sans" panose="020B0606030504020204" pitchFamily="34" charset="0"/>
                <a:ea typeface="Calibri" panose="020F0502020204030204" pitchFamily="34" charset="0"/>
                <a:cs typeface="Open Sans" panose="020B0606030504020204" pitchFamily="34" charset="0"/>
              </a:rPr>
              <a:t>yim</a:t>
            </a:r>
            <a:r>
              <a:rPr lang="en-GB" sz="24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 (Plural Tantum noun)</a:t>
            </a:r>
          </a:p>
          <a:p>
            <a:pPr indent="0">
              <a:spcAft>
                <a:spcPts val="600"/>
              </a:spcAft>
              <a:buNone/>
            </a:pPr>
            <a:r>
              <a:rPr lang="en-GB" sz="2000" kern="100" dirty="0">
                <a:latin typeface="Open Sans" panose="020B0606030504020204" pitchFamily="34" charset="0"/>
                <a:ea typeface="Calibri" panose="020F0502020204030204" pitchFamily="34" charset="0"/>
                <a:cs typeface="Open Sans" panose="020B0606030504020204" pitchFamily="34" charset="0"/>
              </a:rPr>
              <a:t>	</a:t>
            </a:r>
            <a:r>
              <a:rPr lang="en-GB" sz="2000" kern="100" dirty="0">
                <a:effectLst/>
                <a:latin typeface="Open Sans" panose="020B0606030504020204" pitchFamily="34" charset="0"/>
                <a:ea typeface="Calibri" panose="020F0502020204030204" pitchFamily="34" charset="0"/>
                <a:cs typeface="Open Sans" panose="020B0606030504020204" pitchFamily="34" charset="0"/>
              </a:rPr>
              <a:t>(Translated as “heaven” or “sky”. </a:t>
            </a:r>
            <a:r>
              <a:rPr lang="en-GB" sz="2000" kern="100" dirty="0">
                <a:latin typeface="Open Sans" panose="020B0606030504020204" pitchFamily="34" charset="0"/>
                <a:ea typeface="Calibri" panose="020F0502020204030204" pitchFamily="34" charset="0"/>
                <a:cs typeface="Open Sans" panose="020B0606030504020204" pitchFamily="34" charset="0"/>
              </a:rPr>
              <a:t>L</a:t>
            </a:r>
            <a:r>
              <a:rPr lang="en-GB" sz="2000" kern="100" dirty="0">
                <a:effectLst/>
                <a:latin typeface="Open Sans" panose="020B0606030504020204" pitchFamily="34" charset="0"/>
                <a:ea typeface="Calibri" panose="020F0502020204030204" pitchFamily="34" charset="0"/>
                <a:cs typeface="Open Sans" panose="020B0606030504020204" pitchFamily="34" charset="0"/>
              </a:rPr>
              <a:t>ater Judaism speculated on 	there being 	several layers or tiers of heavens).</a:t>
            </a:r>
            <a:endParaRPr lang="en-US" sz="2000" kern="100" dirty="0">
              <a:effectLst/>
              <a:latin typeface="Open Sans" panose="020B0606030504020204" pitchFamily="34" charset="0"/>
              <a:ea typeface="Calibri" panose="020F0502020204030204" pitchFamily="34" charset="0"/>
              <a:cs typeface="Arial" panose="020B0604020202020204" pitchFamily="34" charset="0"/>
            </a:endParaRPr>
          </a:p>
          <a:p>
            <a:pPr marL="457200">
              <a:spcAft>
                <a:spcPts val="600"/>
              </a:spcAft>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237670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266336"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INVISIBLE WORLD</a:t>
            </a:r>
            <a:endPar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Spiritual beings existed prior to the creation of the earth</a:t>
            </a:r>
          </a:p>
          <a:p>
            <a:pPr marL="0" indent="0">
              <a:spcAft>
                <a:spcPts val="600"/>
              </a:spcAft>
              <a:buNone/>
            </a:pPr>
            <a:r>
              <a:rPr lang="en-US" sz="2400" kern="100" dirty="0">
                <a:effectLst/>
                <a:latin typeface="Open Sans" panose="020B0606030504020204" pitchFamily="34" charset="0"/>
                <a:ea typeface="Calibri" panose="020F0502020204030204" pitchFamily="34" charset="0"/>
                <a:cs typeface="Arial" panose="020B0604020202020204" pitchFamily="34" charset="0"/>
              </a:rPr>
              <a:t>Job 38:4-7</a:t>
            </a: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Bef>
                <a:spcPts val="0"/>
              </a:spcBef>
              <a:spcAft>
                <a:spcPts val="600"/>
              </a:spcAft>
              <a:buNone/>
            </a:pPr>
            <a:r>
              <a:rPr lang="en-US" sz="2400" i="1" kern="100" baseline="30000" dirty="0">
                <a:effectLst/>
                <a:latin typeface="Open Sans" panose="020B0606030504020204" pitchFamily="34" charset="0"/>
                <a:ea typeface="Calibri" panose="020F0502020204030204" pitchFamily="34" charset="0"/>
                <a:cs typeface="Arial" panose="020B0604020202020204" pitchFamily="34" charset="0"/>
              </a:rPr>
              <a:t>4</a:t>
            </a:r>
            <a:r>
              <a:rPr lang="en-US" sz="2400" i="1" kern="100" dirty="0">
                <a:effectLst/>
                <a:latin typeface="Open Sans" panose="020B0606030504020204" pitchFamily="34" charset="0"/>
                <a:ea typeface="Calibri" panose="020F0502020204030204" pitchFamily="34" charset="0"/>
                <a:cs typeface="Arial" panose="020B0604020202020204" pitchFamily="34" charset="0"/>
              </a:rPr>
              <a:t>"Where were you when I laid the foundation of the earth? Tell me, if you have understanding. </a:t>
            </a:r>
            <a:r>
              <a:rPr lang="en-US" sz="2400" i="1" kern="100" baseline="30000" dirty="0">
                <a:effectLst/>
                <a:latin typeface="Open Sans" panose="020B0606030504020204" pitchFamily="34" charset="0"/>
                <a:ea typeface="Calibri" panose="020F0502020204030204" pitchFamily="34" charset="0"/>
                <a:cs typeface="Arial" panose="020B0604020202020204" pitchFamily="34" charset="0"/>
              </a:rPr>
              <a:t>5</a:t>
            </a:r>
            <a:r>
              <a:rPr lang="en-US" sz="2400" i="1" kern="100" dirty="0">
                <a:effectLst/>
                <a:latin typeface="Open Sans" panose="020B0606030504020204" pitchFamily="34" charset="0"/>
                <a:ea typeface="Calibri" panose="020F0502020204030204" pitchFamily="34" charset="0"/>
                <a:cs typeface="Arial" panose="020B0604020202020204" pitchFamily="34" charset="0"/>
              </a:rPr>
              <a:t>Who determined its measurements—surely you know! Or who stretched the line upon it? </a:t>
            </a:r>
            <a:r>
              <a:rPr lang="en-US" sz="2400" i="1" kern="100" baseline="30000" dirty="0">
                <a:effectLst/>
                <a:latin typeface="Open Sans" panose="020B0606030504020204" pitchFamily="34" charset="0"/>
                <a:ea typeface="Calibri" panose="020F0502020204030204" pitchFamily="34" charset="0"/>
                <a:cs typeface="Arial" panose="020B0604020202020204" pitchFamily="34" charset="0"/>
              </a:rPr>
              <a:t>6</a:t>
            </a:r>
            <a:r>
              <a:rPr lang="en-US" sz="2400" i="1" kern="100" dirty="0">
                <a:effectLst/>
                <a:latin typeface="Open Sans" panose="020B0606030504020204" pitchFamily="34" charset="0"/>
                <a:ea typeface="Calibri" panose="020F0502020204030204" pitchFamily="34" charset="0"/>
                <a:cs typeface="Arial" panose="020B0604020202020204" pitchFamily="34" charset="0"/>
              </a:rPr>
              <a:t>On what were its bases sunk, or who laid its cornerstone, </a:t>
            </a:r>
            <a:r>
              <a:rPr lang="en-US" sz="2400" i="1" kern="100" baseline="300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7</a:t>
            </a:r>
            <a:r>
              <a:rPr lang="en-US" sz="2400"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when the morning stars sang together, and all the sons of God shouted for joy</a:t>
            </a:r>
            <a:r>
              <a:rPr lang="en-US" sz="2400" i="1" kern="100" dirty="0">
                <a:effectLst/>
                <a:latin typeface="Open Sans" panose="020B0606030504020204" pitchFamily="34" charset="0"/>
                <a:ea typeface="Calibri" panose="020F0502020204030204" pitchFamily="34" charset="0"/>
                <a:cs typeface="Arial" panose="020B0604020202020204" pitchFamily="34" charset="0"/>
              </a:rPr>
              <a:t>? ESV</a:t>
            </a: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457200">
              <a:spcAft>
                <a:spcPts val="600"/>
              </a:spcAft>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47232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266336"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INVISIBLE WORLD</a:t>
            </a:r>
            <a:endPar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Spiritual beings existed prior to the creation of the earth</a:t>
            </a:r>
          </a:p>
          <a:p>
            <a:pPr marL="0" indent="0">
              <a:spcAft>
                <a:spcPts val="600"/>
              </a:spcAft>
              <a:buNone/>
            </a:pPr>
            <a:r>
              <a:rPr lang="en-US" sz="2400" kern="100" dirty="0">
                <a:effectLst/>
                <a:latin typeface="Open Sans" panose="020B0606030504020204" pitchFamily="34" charset="0"/>
                <a:ea typeface="Calibri" panose="020F0502020204030204" pitchFamily="34" charset="0"/>
                <a:cs typeface="Arial" panose="020B0604020202020204" pitchFamily="34" charset="0"/>
              </a:rPr>
              <a:t>In Job 38:7, the </a:t>
            </a:r>
            <a:r>
              <a:rPr lang="en-US" sz="2400"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pural</a:t>
            </a: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nouns </a:t>
            </a:r>
            <a:r>
              <a:rPr lang="en-US" sz="2400" kern="100" dirty="0">
                <a:solidFill>
                  <a:srgbClr val="FFFF99"/>
                </a:solidFill>
                <a:latin typeface="Open Sans" panose="020B0606030504020204" pitchFamily="34" charset="0"/>
                <a:ea typeface="Calibri" panose="020F0502020204030204" pitchFamily="34" charset="0"/>
                <a:cs typeface="Arial" panose="020B0604020202020204" pitchFamily="34" charset="0"/>
              </a:rPr>
              <a:t>are </a:t>
            </a:r>
            <a:r>
              <a:rPr lang="en-US" sz="2400" kern="100" dirty="0">
                <a:effectLst/>
                <a:latin typeface="Open Sans" panose="020B0606030504020204" pitchFamily="34" charset="0"/>
                <a:ea typeface="Calibri" panose="020F0502020204030204" pitchFamily="34" charset="0"/>
                <a:cs typeface="Arial" panose="020B0604020202020204" pitchFamily="34" charset="0"/>
              </a:rPr>
              <a:t>followed by </a:t>
            </a:r>
            <a:r>
              <a:rPr lang="en-US" sz="2400" u="sng"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plural verbs</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a:t>
            </a:r>
            <a:endParaRPr lang="en-US" sz="2400" kern="100" dirty="0">
              <a:solidFill>
                <a:schemeClr val="bg2"/>
              </a:solidFill>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kern="100" dirty="0">
                <a:effectLst/>
                <a:latin typeface="Open Sans" panose="020B0606030504020204" pitchFamily="34" charset="0"/>
                <a:ea typeface="Calibri" panose="020F0502020204030204" pitchFamily="34" charset="0"/>
                <a:cs typeface="Arial" panose="020B0604020202020204" pitchFamily="34" charset="0"/>
              </a:rPr>
              <a:t>“</a:t>
            </a:r>
            <a:r>
              <a:rPr lang="en-US" sz="2400" i="1" kern="100" dirty="0">
                <a:latin typeface="Open Sans" panose="020B0606030504020204" pitchFamily="34" charset="0"/>
                <a:ea typeface="Calibri" panose="020F0502020204030204" pitchFamily="34" charset="0"/>
                <a:cs typeface="Arial" panose="020B0604020202020204" pitchFamily="34" charset="0"/>
              </a:rPr>
              <a:t>t</a:t>
            </a:r>
            <a:r>
              <a:rPr lang="en-US" sz="2400" i="1" kern="100" dirty="0">
                <a:effectLst/>
                <a:latin typeface="Open Sans" panose="020B0606030504020204" pitchFamily="34" charset="0"/>
                <a:ea typeface="Calibri" panose="020F0502020204030204" pitchFamily="34" charset="0"/>
                <a:cs typeface="Arial" panose="020B0604020202020204" pitchFamily="34" charset="0"/>
              </a:rPr>
              <a:t>he </a:t>
            </a:r>
            <a:r>
              <a:rPr lang="en-US" sz="2400"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morning stars </a:t>
            </a:r>
            <a:r>
              <a:rPr lang="en-US" sz="2400" i="1" kern="100" dirty="0">
                <a:effectLst/>
                <a:latin typeface="Open Sans" panose="020B0606030504020204" pitchFamily="34" charset="0"/>
                <a:ea typeface="Calibri" panose="020F0502020204030204" pitchFamily="34" charset="0"/>
                <a:cs typeface="Arial" panose="020B0604020202020204" pitchFamily="34" charset="0"/>
              </a:rPr>
              <a:t>(</a:t>
            </a:r>
            <a:r>
              <a:rPr lang="en-US" sz="2400" i="1" kern="100" dirty="0" err="1">
                <a:effectLst/>
                <a:latin typeface="Open Sans" panose="020B0606030504020204" pitchFamily="34" charset="0"/>
                <a:ea typeface="Calibri" panose="020F0502020204030204" pitchFamily="34" charset="0"/>
                <a:cs typeface="Arial" panose="020B0604020202020204" pitchFamily="34" charset="0"/>
              </a:rPr>
              <a:t>kô·ḵāḇ</a:t>
            </a:r>
            <a:r>
              <a:rPr lang="en-US" sz="2400" i="1" kern="100" dirty="0">
                <a:effectLst/>
                <a:latin typeface="Open Sans" panose="020B0606030504020204" pitchFamily="34" charset="0"/>
                <a:ea typeface="Calibri" panose="020F0502020204030204" pitchFamily="34" charset="0"/>
                <a:cs typeface="Arial" panose="020B0604020202020204" pitchFamily="34" charset="0"/>
              </a:rPr>
              <a:t>ʹ </a:t>
            </a:r>
            <a:r>
              <a:rPr lang="en-US" sz="2400" i="1" kern="100" dirty="0" err="1">
                <a:effectLst/>
                <a:latin typeface="Open Sans" panose="020B0606030504020204" pitchFamily="34" charset="0"/>
                <a:ea typeface="Calibri" panose="020F0502020204030204" pitchFamily="34" charset="0"/>
                <a:cs typeface="Arial" panose="020B0604020202020204" pitchFamily="34" charset="0"/>
              </a:rPr>
              <a:t>bō</a:t>
            </a:r>
            <a:r>
              <a:rPr lang="en-US" sz="2400" i="1" kern="100" dirty="0">
                <a:effectLst/>
                <a:latin typeface="Open Sans" panose="020B0606030504020204" pitchFamily="34" charset="0"/>
                <a:ea typeface="Calibri" panose="020F0502020204030204" pitchFamily="34" charset="0"/>
                <a:cs typeface="Arial" panose="020B0604020202020204" pitchFamily="34" charset="0"/>
              </a:rPr>
              <a:t>ʹ·</a:t>
            </a:r>
            <a:r>
              <a:rPr lang="en-US" sz="2400" i="1" kern="100" dirty="0" err="1">
                <a:effectLst/>
                <a:latin typeface="Open Sans" panose="020B0606030504020204" pitchFamily="34" charset="0"/>
                <a:ea typeface="Calibri" panose="020F0502020204030204" pitchFamily="34" charset="0"/>
                <a:cs typeface="Arial" panose="020B0604020202020204" pitchFamily="34" charset="0"/>
              </a:rPr>
              <a:t>qěr</a:t>
            </a:r>
            <a:r>
              <a:rPr lang="en-US" sz="2400" i="1" kern="100" dirty="0">
                <a:effectLst/>
                <a:latin typeface="Open Sans" panose="020B0606030504020204" pitchFamily="34" charset="0"/>
                <a:ea typeface="Calibri" panose="020F0502020204030204" pitchFamily="34" charset="0"/>
                <a:cs typeface="Arial" panose="020B0604020202020204" pitchFamily="34" charset="0"/>
              </a:rPr>
              <a:t>) </a:t>
            </a:r>
            <a:r>
              <a:rPr lang="en-US" sz="2400" i="1" u="sng" kern="100" dirty="0">
                <a:effectLst/>
                <a:latin typeface="Open Sans" panose="020B0606030504020204" pitchFamily="34" charset="0"/>
                <a:ea typeface="Calibri" panose="020F0502020204030204" pitchFamily="34" charset="0"/>
                <a:cs typeface="Arial" panose="020B0604020202020204" pitchFamily="34" charset="0"/>
              </a:rPr>
              <a:t>sang together</a:t>
            </a:r>
            <a:r>
              <a:rPr lang="en-US" sz="2400" i="1" kern="100" dirty="0">
                <a:latin typeface="Open Sans" panose="020B0606030504020204" pitchFamily="34" charset="0"/>
                <a:ea typeface="Calibri" panose="020F0502020204030204" pitchFamily="34" charset="0"/>
                <a:cs typeface="Arial" panose="020B0604020202020204" pitchFamily="34" charset="0"/>
              </a:rPr>
              <a:t>, </a:t>
            </a:r>
            <a:r>
              <a:rPr lang="en-US" sz="2400" i="1" kern="100" dirty="0">
                <a:effectLst/>
                <a:latin typeface="Open Sans" panose="020B0606030504020204" pitchFamily="34" charset="0"/>
                <a:ea typeface="Calibri" panose="020F0502020204030204" pitchFamily="34" charset="0"/>
                <a:cs typeface="Arial" panose="020B0604020202020204" pitchFamily="34" charset="0"/>
              </a:rPr>
              <a:t>and </a:t>
            </a:r>
            <a:r>
              <a:rPr lang="en-US" sz="2400"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all the sons of God</a:t>
            </a:r>
            <a:r>
              <a:rPr lang="en-US" sz="2400" kern="100" dirty="0">
                <a:effectLst/>
                <a:latin typeface="Open Sans" panose="020B0606030504020204" pitchFamily="34" charset="0"/>
                <a:ea typeface="Calibri" panose="020F0502020204030204" pitchFamily="34" charset="0"/>
                <a:cs typeface="Arial" panose="020B0604020202020204" pitchFamily="34" charset="0"/>
              </a:rPr>
              <a:t> </a:t>
            </a:r>
            <a:r>
              <a:rPr lang="en-US" sz="2400" i="1" kern="100" dirty="0">
                <a:effectLst/>
                <a:latin typeface="Open Sans" panose="020B0606030504020204" pitchFamily="34" charset="0"/>
                <a:ea typeface="Calibri" panose="020F0502020204030204" pitchFamily="34" charset="0"/>
                <a:cs typeface="Arial" panose="020B0604020202020204" pitchFamily="34" charset="0"/>
              </a:rPr>
              <a:t>(</a:t>
            </a:r>
            <a:r>
              <a:rPr lang="en-US" sz="2400" i="1" kern="100" dirty="0" err="1">
                <a:effectLst/>
                <a:latin typeface="Open Sans" panose="020B0606030504020204" pitchFamily="34" charset="0"/>
                <a:ea typeface="Calibri" panose="020F0502020204030204" pitchFamily="34" charset="0"/>
                <a:cs typeface="Arial" panose="020B0604020202020204" pitchFamily="34" charset="0"/>
              </a:rPr>
              <a:t>bēn</a:t>
            </a:r>
            <a:r>
              <a:rPr lang="en-US" sz="2400" i="1" kern="100" dirty="0">
                <a:effectLst/>
                <a:latin typeface="Open Sans" panose="020B0606030504020204" pitchFamily="34" charset="0"/>
                <a:ea typeface="Calibri" panose="020F0502020204030204" pitchFamily="34" charset="0"/>
                <a:cs typeface="Arial" panose="020B0604020202020204" pitchFamily="34" charset="0"/>
              </a:rPr>
              <a:t>ʹ </a:t>
            </a:r>
            <a:r>
              <a:rPr lang="en-US" sz="2400" i="1" kern="100" dirty="0" err="1">
                <a:effectLst/>
                <a:latin typeface="Open Sans" panose="020B0606030504020204" pitchFamily="34" charset="0"/>
                <a:ea typeface="Calibri" panose="020F0502020204030204" pitchFamily="34" charset="0"/>
                <a:cs typeface="Arial" panose="020B0604020202020204" pitchFamily="34" charset="0"/>
              </a:rPr>
              <a:t>ʾělō·hîm</a:t>
            </a:r>
            <a:r>
              <a:rPr lang="en-US" sz="2400" i="1" kern="100" dirty="0">
                <a:effectLst/>
                <a:latin typeface="Open Sans" panose="020B0606030504020204" pitchFamily="34" charset="0"/>
                <a:ea typeface="Calibri" panose="020F0502020204030204" pitchFamily="34" charset="0"/>
                <a:cs typeface="Arial" panose="020B0604020202020204" pitchFamily="34" charset="0"/>
              </a:rPr>
              <a:t>ʹ) </a:t>
            </a:r>
            <a:r>
              <a:rPr lang="en-US" sz="2400" i="1" u="sng" kern="100" dirty="0">
                <a:effectLst/>
                <a:latin typeface="Open Sans" panose="020B0606030504020204" pitchFamily="34" charset="0"/>
                <a:ea typeface="Calibri" panose="020F0502020204030204" pitchFamily="34" charset="0"/>
                <a:cs typeface="Arial" panose="020B0604020202020204" pitchFamily="34" charset="0"/>
              </a:rPr>
              <a:t>shouted for joy</a:t>
            </a:r>
            <a:r>
              <a:rPr lang="en-US" sz="2400" kern="100" dirty="0">
                <a:effectLst/>
                <a:latin typeface="Open Sans" panose="020B0606030504020204" pitchFamily="34" charset="0"/>
                <a:ea typeface="Calibri" panose="020F0502020204030204" pitchFamily="34" charset="0"/>
                <a:cs typeface="Arial" panose="020B0604020202020204" pitchFamily="34" charset="0"/>
              </a:rPr>
              <a:t>… [when (the LORD) laid the foundations of the earth].” </a:t>
            </a:r>
          </a:p>
          <a:p>
            <a:pPr marL="0" indent="0">
              <a:spcAft>
                <a:spcPts val="600"/>
              </a:spcAft>
              <a:buNone/>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In particular, this shows </a:t>
            </a:r>
            <a:r>
              <a:rPr lang="en-US" sz="2400" i="1"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elohim</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here refers to beings other than God </a:t>
            </a: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a:t>
            </a:r>
            <a:r>
              <a:rPr lang="en-US" sz="2400" i="1"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bēn</a:t>
            </a: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ʹ </a:t>
            </a:r>
            <a:r>
              <a:rPr lang="en-US" sz="2400" i="1"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ʾělō·hîm</a:t>
            </a: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ʹ)</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to spiritual beings previously created by God. </a:t>
            </a: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457200">
              <a:spcAft>
                <a:spcPts val="600"/>
              </a:spcAft>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421612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266336"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INVISIBLE WORLD</a:t>
            </a:r>
            <a:endPar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The Lord </a:t>
            </a:r>
            <a:r>
              <a:rPr lang="en-US" sz="2400"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a:t>
            </a:r>
            <a:r>
              <a:rPr lang="en-US" sz="2400" b="1" i="1"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yhwh</a:t>
            </a:r>
            <a:r>
              <a:rPr lang="en-US" sz="2400"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is the one speaking</a:t>
            </a:r>
            <a:endParaRPr lang="en-US" sz="2400"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kern="100" dirty="0">
                <a:latin typeface="Open Sans" panose="020B0606030504020204" pitchFamily="34" charset="0"/>
                <a:ea typeface="Calibri" panose="020F0502020204030204" pitchFamily="34" charset="0"/>
                <a:cs typeface="Arial" panose="020B0604020202020204" pitchFamily="34" charset="0"/>
              </a:rPr>
              <a:t>God speaks in Job 38:4 </a:t>
            </a:r>
            <a:r>
              <a:rPr lang="en-US" sz="2400" i="1" kern="100" dirty="0">
                <a:latin typeface="Open Sans" panose="020B0606030504020204" pitchFamily="34" charset="0"/>
                <a:ea typeface="Calibri" panose="020F0502020204030204" pitchFamily="34" charset="0"/>
                <a:cs typeface="Arial" panose="020B0604020202020204" pitchFamily="34" charset="0"/>
              </a:rPr>
              <a:t>“Where were you, when </a:t>
            </a:r>
            <a:r>
              <a:rPr lang="en-US" sz="2400" i="1" kern="100" dirty="0">
                <a:solidFill>
                  <a:srgbClr val="FFFF99"/>
                </a:solidFill>
                <a:latin typeface="Open Sans" panose="020B0606030504020204" pitchFamily="34" charset="0"/>
                <a:ea typeface="Calibri" panose="020F0502020204030204" pitchFamily="34" charset="0"/>
                <a:cs typeface="Arial" panose="020B0604020202020204" pitchFamily="34" charset="0"/>
              </a:rPr>
              <a:t>I laid </a:t>
            </a:r>
            <a:r>
              <a:rPr lang="en-US" sz="2400" i="1" kern="100" dirty="0">
                <a:latin typeface="Open Sans" panose="020B0606030504020204" pitchFamily="34" charset="0"/>
                <a:ea typeface="Calibri" panose="020F0502020204030204" pitchFamily="34" charset="0"/>
                <a:cs typeface="Arial" panose="020B0604020202020204" pitchFamily="34" charset="0"/>
              </a:rPr>
              <a:t>the foundations of the earth...?</a:t>
            </a:r>
            <a:endParaRPr lang="en-US" sz="2400" i="1"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kern="100" dirty="0">
                <a:effectLst/>
                <a:latin typeface="Open Sans" panose="020B0606030504020204" pitchFamily="34" charset="0"/>
                <a:ea typeface="Calibri" panose="020F0502020204030204" pitchFamily="34" charset="0"/>
                <a:cs typeface="Arial" panose="020B0604020202020204" pitchFamily="34" charset="0"/>
              </a:rPr>
              <a:t>In Job 38:1, we see that the person speaking is the LORD (YHWH):</a:t>
            </a:r>
          </a:p>
          <a:p>
            <a:pPr marL="0" indent="0">
              <a:spcAft>
                <a:spcPts val="600"/>
              </a:spcAft>
              <a:buNone/>
            </a:pPr>
            <a:r>
              <a:rPr lang="en-US" sz="2400" i="1" kern="100" dirty="0">
                <a:effectLst/>
                <a:latin typeface="Open Sans" panose="020B0606030504020204" pitchFamily="34" charset="0"/>
                <a:ea typeface="Calibri" panose="020F0502020204030204" pitchFamily="34" charset="0"/>
                <a:cs typeface="Arial" panose="020B0604020202020204" pitchFamily="34" charset="0"/>
              </a:rPr>
              <a:t>Then </a:t>
            </a:r>
            <a:r>
              <a:rPr lang="en-US" sz="2400"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the Lord </a:t>
            </a:r>
            <a:r>
              <a:rPr lang="en-US" sz="2400" i="1" kern="100" dirty="0">
                <a:effectLst/>
                <a:latin typeface="Open Sans" panose="020B0606030504020204" pitchFamily="34" charset="0"/>
                <a:ea typeface="Calibri" panose="020F0502020204030204" pitchFamily="34" charset="0"/>
                <a:cs typeface="Arial" panose="020B0604020202020204" pitchFamily="34" charset="0"/>
              </a:rPr>
              <a:t>answered Job out of the whirlwind… </a:t>
            </a:r>
          </a:p>
          <a:p>
            <a:pPr marL="0" indent="0">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457200">
              <a:spcAft>
                <a:spcPts val="600"/>
              </a:spcAft>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45549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urple and pink nebula&#10;&#10;Description automatically generated">
            <a:extLst>
              <a:ext uri="{FF2B5EF4-FFF2-40B4-BE49-F238E27FC236}">
                <a16:creationId xmlns:a16="http://schemas.microsoft.com/office/drawing/2014/main" id="{064DB135-5AD2-5A0D-E964-110962277BE0}"/>
              </a:ext>
            </a:extLst>
          </p:cNvPr>
          <p:cNvPicPr>
            <a:picLocks noChangeAspect="1"/>
          </p:cNvPicPr>
          <p:nvPr/>
        </p:nvPicPr>
        <p:blipFill rotWithShape="1">
          <a:blip r:embed="rId3">
            <a:extLst>
              <a:ext uri="{28A0092B-C50C-407E-A947-70E740481C1C}">
                <a14:useLocalDpi xmlns:a14="http://schemas.microsoft.com/office/drawing/2010/main" val="0"/>
              </a:ext>
            </a:extLst>
          </a:blip>
          <a:srcRect t="2809" r="18998" b="295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D2A460F-D53B-E165-BDB5-59BC994C3585}"/>
              </a:ext>
            </a:extLst>
          </p:cNvPr>
          <p:cNvSpPr>
            <a:spLocks noGrp="1"/>
          </p:cNvSpPr>
          <p:nvPr>
            <p:ph type="ctrTitle"/>
          </p:nvPr>
        </p:nvSpPr>
        <p:spPr>
          <a:xfrm>
            <a:off x="-539243" y="2311080"/>
            <a:ext cx="7569750" cy="2085316"/>
          </a:xfrm>
        </p:spPr>
        <p:txBody>
          <a:bodyPr anchor="b">
            <a:normAutofit/>
          </a:bodyPr>
          <a:lstStyle/>
          <a:p>
            <a:r>
              <a:rPr lang="en-US" dirty="0">
                <a:solidFill>
                  <a:srgbClr val="F57CF7"/>
                </a:solidFill>
                <a:effectLst>
                  <a:glow rad="127000">
                    <a:schemeClr val="accent1">
                      <a:alpha val="92000"/>
                    </a:schemeClr>
                  </a:glow>
                  <a:outerShdw blurRad="50800" dist="12700" dir="2700000" algn="tl" rotWithShape="0">
                    <a:prstClr val="black">
                      <a:alpha val="40000"/>
                    </a:prstClr>
                  </a:outerShdw>
                </a:effectLst>
              </a:rPr>
              <a:t>THE CREATION</a:t>
            </a:r>
            <a:br>
              <a:rPr lang="en-US" dirty="0">
                <a:solidFill>
                  <a:srgbClr val="F57CF7"/>
                </a:solidFill>
                <a:effectLst>
                  <a:glow rad="127000">
                    <a:schemeClr val="accent1">
                      <a:alpha val="92000"/>
                    </a:schemeClr>
                  </a:glow>
                  <a:outerShdw blurRad="50800" dist="12700" dir="2700000" algn="tl" rotWithShape="0">
                    <a:prstClr val="black">
                      <a:alpha val="40000"/>
                    </a:prstClr>
                  </a:outerShdw>
                </a:effectLst>
              </a:rPr>
            </a:br>
            <a:r>
              <a:rPr lang="en-US" dirty="0">
                <a:solidFill>
                  <a:srgbClr val="F57CF7"/>
                </a:solidFill>
                <a:effectLst>
                  <a:glow rad="127000">
                    <a:schemeClr val="accent1">
                      <a:alpha val="92000"/>
                    </a:schemeClr>
                  </a:glow>
                  <a:outerShdw blurRad="50800" dist="12700" dir="2700000" algn="tl" rotWithShape="0">
                    <a:prstClr val="black">
                      <a:alpha val="40000"/>
                    </a:prstClr>
                  </a:outerShdw>
                </a:effectLst>
              </a:rPr>
              <a:t>STORY</a:t>
            </a:r>
            <a:br>
              <a:rPr lang="en-US" dirty="0">
                <a:solidFill>
                  <a:schemeClr val="bg1"/>
                </a:solidFill>
              </a:rPr>
            </a:br>
            <a:endParaRPr lang="en-GB" dirty="0">
              <a:solidFill>
                <a:schemeClr val="bg1"/>
              </a:solidFill>
            </a:endParaRPr>
          </a:p>
        </p:txBody>
      </p:sp>
      <p:sp>
        <p:nvSpPr>
          <p:cNvPr id="5" name="Subtitle 4">
            <a:extLst>
              <a:ext uri="{FF2B5EF4-FFF2-40B4-BE49-F238E27FC236}">
                <a16:creationId xmlns:a16="http://schemas.microsoft.com/office/drawing/2014/main" id="{5C0B2572-2615-E45F-5BE0-31F00276A476}"/>
              </a:ext>
            </a:extLst>
          </p:cNvPr>
          <p:cNvSpPr>
            <a:spLocks noGrp="1"/>
          </p:cNvSpPr>
          <p:nvPr>
            <p:ph type="subTitle" idx="1"/>
          </p:nvPr>
        </p:nvSpPr>
        <p:spPr>
          <a:xfrm>
            <a:off x="991493" y="3828131"/>
            <a:ext cx="6039014" cy="1208141"/>
          </a:xfrm>
        </p:spPr>
        <p:txBody>
          <a:bodyPr>
            <a:normAutofit/>
          </a:bodyPr>
          <a:lstStyle/>
          <a:p>
            <a:pPr algn="l"/>
            <a:r>
              <a:rPr lang="en-US" sz="2800" dirty="0">
                <a:solidFill>
                  <a:srgbClr val="7CA5F7"/>
                </a:solidFill>
                <a:effectLst>
                  <a:outerShdw blurRad="50800" dist="38100" algn="l" rotWithShape="0">
                    <a:prstClr val="black">
                      <a:alpha val="40000"/>
                    </a:prstClr>
                  </a:outerShdw>
                </a:effectLst>
              </a:rPr>
              <a:t>Supernatural Worldview</a:t>
            </a:r>
            <a:endParaRPr lang="en-GB" sz="2800" dirty="0">
              <a:solidFill>
                <a:srgbClr val="7CA5F7"/>
              </a:solidFill>
              <a:effectLst>
                <a:outerShdw blurRad="50800" dist="38100" algn="l" rotWithShape="0">
                  <a:prstClr val="black">
                    <a:alpha val="40000"/>
                  </a:prstClr>
                </a:outerShdw>
              </a:effectLst>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64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266336"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INVISIBLE WORLD</a:t>
            </a:r>
            <a:endPar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The word </a:t>
            </a:r>
            <a:r>
              <a:rPr lang="en-US" sz="2400" b="1" i="1" kern="100" dirty="0" err="1">
                <a:solidFill>
                  <a:srgbClr val="FFFF99"/>
                </a:solidFill>
                <a:latin typeface="Open Sans" panose="020B0606030504020204" pitchFamily="34" charset="0"/>
                <a:ea typeface="Calibri" panose="020F0502020204030204" pitchFamily="34" charset="0"/>
                <a:cs typeface="Arial" panose="020B0604020202020204" pitchFamily="34" charset="0"/>
              </a:rPr>
              <a:t>elohim</a:t>
            </a:r>
            <a:r>
              <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 refers to spiritual beings, those who inhabit the spiritual world as opposed to the physical world</a:t>
            </a:r>
            <a:endParaRPr lang="en-GB" sz="18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lvl="1">
              <a:spcAft>
                <a:spcPts val="600"/>
              </a:spcAft>
            </a:pPr>
            <a:r>
              <a:rPr lang="en-US" i="1" kern="100" dirty="0" err="1">
                <a:latin typeface="Open Sans" panose="020B0606030504020204" pitchFamily="34" charset="0"/>
                <a:ea typeface="Calibri" panose="020F0502020204030204" pitchFamily="34" charset="0"/>
                <a:cs typeface="Arial" panose="020B0604020202020204" pitchFamily="34" charset="0"/>
              </a:rPr>
              <a:t>yhwh</a:t>
            </a:r>
            <a:r>
              <a:rPr lang="en-US" kern="100" dirty="0">
                <a:latin typeface="Open Sans" panose="020B0606030504020204" pitchFamily="34" charset="0"/>
                <a:ea typeface="Calibri" panose="020F0502020204030204" pitchFamily="34" charset="0"/>
                <a:cs typeface="Arial" panose="020B0604020202020204" pitchFamily="34" charset="0"/>
              </a:rPr>
              <a:t> is God’s name (Exodus 3:13-14)</a:t>
            </a:r>
          </a:p>
          <a:p>
            <a:pPr lvl="1">
              <a:spcAft>
                <a:spcPts val="600"/>
              </a:spcAft>
            </a:pPr>
            <a:r>
              <a:rPr lang="en-US" sz="2400" i="1" kern="100" dirty="0" err="1">
                <a:latin typeface="Open Sans" panose="020B0606030504020204" pitchFamily="34" charset="0"/>
                <a:ea typeface="Calibri" panose="020F0502020204030204" pitchFamily="34" charset="0"/>
                <a:cs typeface="Arial" panose="020B0604020202020204" pitchFamily="34" charset="0"/>
              </a:rPr>
              <a:t>yhwh</a:t>
            </a:r>
            <a:r>
              <a:rPr lang="en-US" sz="2400" kern="100" dirty="0">
                <a:latin typeface="Open Sans" panose="020B0606030504020204" pitchFamily="34" charset="0"/>
                <a:ea typeface="Calibri" panose="020F0502020204030204" pitchFamily="34" charset="0"/>
                <a:cs typeface="Arial" panose="020B0604020202020204" pitchFamily="34" charset="0"/>
              </a:rPr>
              <a:t> is an </a:t>
            </a:r>
            <a:r>
              <a:rPr lang="en-US" sz="2400" i="1" kern="100" dirty="0" err="1">
                <a:latin typeface="Open Sans" panose="020B0606030504020204" pitchFamily="34" charset="0"/>
                <a:ea typeface="Calibri" panose="020F0502020204030204" pitchFamily="34" charset="0"/>
                <a:cs typeface="Arial" panose="020B0604020202020204" pitchFamily="34" charset="0"/>
              </a:rPr>
              <a:t>elohim</a:t>
            </a:r>
            <a:r>
              <a:rPr lang="en-US" sz="2400" kern="100" dirty="0">
                <a:latin typeface="Open Sans" panose="020B0606030504020204" pitchFamily="34" charset="0"/>
                <a:ea typeface="Calibri" panose="020F0502020204030204" pitchFamily="34" charset="0"/>
                <a:cs typeface="Arial" panose="020B0604020202020204" pitchFamily="34" charset="0"/>
              </a:rPr>
              <a:t> but no other </a:t>
            </a:r>
            <a:r>
              <a:rPr lang="en-US" sz="2400" i="1" kern="100" dirty="0" err="1">
                <a:latin typeface="Open Sans" panose="020B0606030504020204" pitchFamily="34" charset="0"/>
                <a:ea typeface="Calibri" panose="020F0502020204030204" pitchFamily="34" charset="0"/>
                <a:cs typeface="Arial" panose="020B0604020202020204" pitchFamily="34" charset="0"/>
              </a:rPr>
              <a:t>elohim</a:t>
            </a:r>
            <a:r>
              <a:rPr lang="en-US" sz="2400" kern="100" dirty="0">
                <a:latin typeface="Open Sans" panose="020B0606030504020204" pitchFamily="34" charset="0"/>
                <a:ea typeface="Calibri" panose="020F0502020204030204" pitchFamily="34" charset="0"/>
                <a:cs typeface="Arial" panose="020B0604020202020204" pitchFamily="34" charset="0"/>
              </a:rPr>
              <a:t> is </a:t>
            </a:r>
            <a:r>
              <a:rPr lang="en-US" sz="2400" i="1" kern="100" dirty="0" err="1">
                <a:latin typeface="Open Sans" panose="020B0606030504020204" pitchFamily="34" charset="0"/>
                <a:ea typeface="Calibri" panose="020F0502020204030204" pitchFamily="34" charset="0"/>
                <a:cs typeface="Arial" panose="020B0604020202020204" pitchFamily="34" charset="0"/>
              </a:rPr>
              <a:t>yhwh</a:t>
            </a:r>
            <a:r>
              <a:rPr lang="en-US" sz="2400" kern="100" dirty="0">
                <a:latin typeface="Open Sans" panose="020B0606030504020204" pitchFamily="34" charset="0"/>
                <a:ea typeface="Calibri" panose="020F0502020204030204" pitchFamily="34" charset="0"/>
                <a:cs typeface="Arial" panose="020B0604020202020204" pitchFamily="34" charset="0"/>
              </a:rPr>
              <a:t> </a:t>
            </a:r>
          </a:p>
          <a:p>
            <a:pPr lvl="1">
              <a:spcAft>
                <a:spcPts val="600"/>
              </a:spcAft>
            </a:pPr>
            <a:r>
              <a:rPr lang="en-US" sz="2400" kern="100" dirty="0">
                <a:latin typeface="Open Sans" panose="020B0606030504020204" pitchFamily="34" charset="0"/>
                <a:ea typeface="Calibri" panose="020F0502020204030204" pitchFamily="34" charset="0"/>
                <a:cs typeface="Arial" panose="020B0604020202020204" pitchFamily="34" charset="0"/>
              </a:rPr>
              <a:t>He is the </a:t>
            </a:r>
            <a:r>
              <a:rPr lang="en-US" kern="100" dirty="0">
                <a:latin typeface="Open Sans" panose="020B0606030504020204" pitchFamily="34" charset="0"/>
                <a:ea typeface="Calibri" panose="020F0502020204030204" pitchFamily="34" charset="0"/>
                <a:cs typeface="Arial" panose="020B0604020202020204" pitchFamily="34" charset="0"/>
              </a:rPr>
              <a:t>S</a:t>
            </a:r>
            <a:r>
              <a:rPr lang="en-US" sz="2400" kern="100" dirty="0">
                <a:latin typeface="Open Sans" panose="020B0606030504020204" pitchFamily="34" charset="0"/>
                <a:ea typeface="Calibri" panose="020F0502020204030204" pitchFamily="34" charset="0"/>
                <a:cs typeface="Arial" panose="020B0604020202020204" pitchFamily="34" charset="0"/>
              </a:rPr>
              <a:t>upreme (one-</a:t>
            </a:r>
            <a:r>
              <a:rPr lang="en-US" kern="100" dirty="0">
                <a:latin typeface="Open Sans" panose="020B0606030504020204" pitchFamily="34" charset="0"/>
                <a:ea typeface="Calibri" panose="020F0502020204030204" pitchFamily="34" charset="0"/>
                <a:cs typeface="Arial" panose="020B0604020202020204" pitchFamily="34" charset="0"/>
              </a:rPr>
              <a:t>of-a-kind)</a:t>
            </a:r>
            <a:r>
              <a:rPr lang="en-US" sz="2400" kern="100" dirty="0">
                <a:latin typeface="Open Sans" panose="020B0606030504020204" pitchFamily="34" charset="0"/>
                <a:ea typeface="Calibri" panose="020F0502020204030204" pitchFamily="34" charset="0"/>
                <a:cs typeface="Arial" panose="020B0604020202020204" pitchFamily="34" charset="0"/>
              </a:rPr>
              <a:t> </a:t>
            </a:r>
            <a:r>
              <a:rPr lang="en-US" i="1" kern="100" dirty="0">
                <a:latin typeface="Open Sans" panose="020B0606030504020204" pitchFamily="34" charset="0"/>
                <a:ea typeface="Calibri" panose="020F0502020204030204" pitchFamily="34" charset="0"/>
                <a:cs typeface="Arial" panose="020B0604020202020204" pitchFamily="34" charset="0"/>
              </a:rPr>
              <a:t>E</a:t>
            </a:r>
            <a:r>
              <a:rPr lang="en-US" sz="2400" i="1" kern="100" dirty="0">
                <a:latin typeface="Open Sans" panose="020B0606030504020204" pitchFamily="34" charset="0"/>
                <a:ea typeface="Calibri" panose="020F0502020204030204" pitchFamily="34" charset="0"/>
                <a:cs typeface="Arial" panose="020B0604020202020204" pitchFamily="34" charset="0"/>
              </a:rPr>
              <a:t>lohim</a:t>
            </a:r>
            <a:r>
              <a:rPr lang="en-US" sz="2400" kern="100" dirty="0">
                <a:latin typeface="Open Sans" panose="020B0606030504020204" pitchFamily="34" charset="0"/>
                <a:ea typeface="Calibri" panose="020F0502020204030204" pitchFamily="34" charset="0"/>
                <a:cs typeface="Arial" panose="020B0604020202020204" pitchFamily="34" charset="0"/>
              </a:rPr>
              <a:t> </a:t>
            </a:r>
          </a:p>
          <a:p>
            <a:pPr marL="457200">
              <a:spcAft>
                <a:spcPts val="600"/>
              </a:spcAft>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77714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266336"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INVISIBLE WORLD</a:t>
            </a:r>
            <a:endPar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Spiritual beings as opposed to people with bodies:</a:t>
            </a:r>
          </a:p>
          <a:p>
            <a:pPr lvl="1">
              <a:spcAft>
                <a:spcPts val="600"/>
              </a:spcAft>
            </a:pPr>
            <a:r>
              <a:rPr lang="en-GB" kern="100" dirty="0">
                <a:effectLst/>
                <a:latin typeface="Open Sans" panose="020B0606030504020204" pitchFamily="34" charset="0"/>
                <a:ea typeface="Calibri" panose="020F0502020204030204" pitchFamily="34" charset="0"/>
                <a:cs typeface="Open Sans" panose="020B0606030504020204" pitchFamily="34" charset="0"/>
              </a:rPr>
              <a:t>God is a spiritual being, not an embodied physical being (John 4:24)</a:t>
            </a:r>
            <a:endParaRPr lang="en-GB" kern="100" dirty="0">
              <a:latin typeface="Open Sans" panose="020B0606030504020204" pitchFamily="34" charset="0"/>
              <a:ea typeface="Calibri" panose="020F0502020204030204" pitchFamily="34" charset="0"/>
              <a:cs typeface="Arial" panose="020B0604020202020204" pitchFamily="34" charset="0"/>
            </a:endParaRPr>
          </a:p>
          <a:p>
            <a:pPr lvl="1">
              <a:spcAft>
                <a:spcPts val="600"/>
              </a:spcAft>
            </a:pPr>
            <a:r>
              <a:rPr lang="en-GB" sz="2400" kern="100" dirty="0">
                <a:effectLst/>
                <a:latin typeface="Open Sans" panose="020B0606030504020204" pitchFamily="34" charset="0"/>
                <a:ea typeface="Calibri" panose="020F0502020204030204" pitchFamily="34" charset="0"/>
                <a:cs typeface="Open Sans" panose="020B0606030504020204" pitchFamily="34" charset="0"/>
              </a:rPr>
              <a:t>The principalities and powers are spiritual in nature – not flesh and blood, not people with bodies</a:t>
            </a:r>
            <a:r>
              <a:rPr lang="en-GB" sz="2400" kern="100" dirty="0">
                <a:latin typeface="Open Sans" panose="020B0606030504020204" pitchFamily="34" charset="0"/>
                <a:ea typeface="Calibri" panose="020F0502020204030204" pitchFamily="34" charset="0"/>
                <a:cs typeface="Arial" panose="020B0604020202020204" pitchFamily="34" charset="0"/>
              </a:rPr>
              <a:t> (</a:t>
            </a:r>
            <a:r>
              <a:rPr lang="en-GB" sz="2400" kern="100" dirty="0">
                <a:effectLst/>
                <a:latin typeface="Open Sans" panose="020B0606030504020204" pitchFamily="34" charset="0"/>
                <a:ea typeface="Calibri" panose="020F0502020204030204" pitchFamily="34" charset="0"/>
                <a:cs typeface="Open Sans" panose="020B0606030504020204" pitchFamily="34" charset="0"/>
              </a:rPr>
              <a:t>Ephesians 6:12).</a:t>
            </a: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290419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266336" cy="4351338"/>
          </a:xfrm>
        </p:spPr>
        <p:txBody>
          <a:bodyPr>
            <a:normAutofit fontScale="92500"/>
          </a:bodyPr>
          <a:lstStyle/>
          <a:p>
            <a:pPr marL="0" indent="0">
              <a:spcAft>
                <a:spcPts val="600"/>
              </a:spcAft>
              <a:buNone/>
            </a:pPr>
            <a:r>
              <a:rPr lang="en-US" sz="26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SIX USES OF ELOHIM IN THE HEBREW BIBLE  (HEISER, JESOT 1:1)</a:t>
            </a:r>
          </a:p>
          <a:p>
            <a:pPr marL="0" indent="0" algn="r">
              <a:spcAft>
                <a:spcPts val="600"/>
              </a:spcAft>
              <a:buNone/>
            </a:pPr>
            <a:r>
              <a:rPr lang="en-GB" sz="2200" b="1" kern="100" dirty="0">
                <a:effectLst/>
                <a:latin typeface="Bitter" pitchFamily="2" charset="0"/>
                <a:ea typeface="Calibri" panose="020F0502020204030204" pitchFamily="34" charset="0"/>
                <a:cs typeface="Times New Roman" panose="02020603050405020304" pitchFamily="18" charset="0"/>
              </a:rPr>
              <a:t> There are six figures or entities referred to as </a:t>
            </a:r>
            <a:r>
              <a:rPr lang="en-GB" sz="2200" b="1" kern="100" dirty="0" err="1">
                <a:effectLst/>
                <a:latin typeface="Times New Roman" panose="02020603050405020304" pitchFamily="18" charset="0"/>
                <a:ea typeface="Calibri" panose="020F0502020204030204" pitchFamily="34" charset="0"/>
                <a:cs typeface="Arial" panose="020B0604020202020204" pitchFamily="34" charset="0"/>
              </a:rPr>
              <a:t>אלהים</a:t>
            </a:r>
            <a:r>
              <a:rPr lang="en-GB" sz="2200" b="1" kern="100" dirty="0">
                <a:effectLst/>
                <a:latin typeface="Times New Roman" panose="02020603050405020304" pitchFamily="18" charset="0"/>
                <a:ea typeface="Calibri" panose="020F0502020204030204" pitchFamily="34" charset="0"/>
                <a:cs typeface="Arial" panose="020B0604020202020204" pitchFamily="34" charset="0"/>
              </a:rPr>
              <a:t> </a:t>
            </a:r>
            <a:r>
              <a:rPr lang="en-GB" sz="2200" b="1" kern="100" dirty="0">
                <a:latin typeface="Times New Roman" panose="02020603050405020304" pitchFamily="18" charset="0"/>
                <a:ea typeface="Calibri" panose="020F0502020204030204" pitchFamily="34" charset="0"/>
                <a:cs typeface="Arial" panose="020B0604020202020204" pitchFamily="34" charset="0"/>
              </a:rPr>
              <a:t>(</a:t>
            </a:r>
            <a:r>
              <a:rPr lang="en-GB" sz="2200" b="1" kern="100" dirty="0">
                <a:effectLst/>
                <a:latin typeface="Times New Roman" panose="02020603050405020304" pitchFamily="18" charset="0"/>
                <a:ea typeface="Calibri" panose="020F0502020204030204" pitchFamily="34" charset="0"/>
                <a:cs typeface="Arial" panose="020B0604020202020204" pitchFamily="34" charset="0"/>
              </a:rPr>
              <a:t>“</a:t>
            </a:r>
            <a:r>
              <a:rPr lang="en-GB" sz="2200" b="1" kern="100" dirty="0">
                <a:effectLst/>
                <a:latin typeface="Bitter" pitchFamily="2" charset="0"/>
                <a:ea typeface="Calibri" panose="020F0502020204030204" pitchFamily="34" charset="0"/>
                <a:cs typeface="Times New Roman" panose="02020603050405020304" pitchFamily="18" charset="0"/>
              </a:rPr>
              <a:t>gods”) in the Hebrew Bible: </a:t>
            </a:r>
            <a:endParaRPr lang="en-GB" sz="2200" b="1" kern="100" dirty="0">
              <a:effectLst/>
              <a:latin typeface="Open Sans" panose="020B0606030504020204" pitchFamily="34" charset="0"/>
              <a:ea typeface="Calibri" panose="020F0502020204030204" pitchFamily="34" charset="0"/>
              <a:cs typeface="Arial" panose="020B0604020202020204" pitchFamily="34" charset="0"/>
            </a:endParaRPr>
          </a:p>
          <a:p>
            <a:pPr marL="670560" indent="0" algn="just">
              <a:spcAft>
                <a:spcPts val="600"/>
              </a:spcAft>
              <a:buNone/>
            </a:pPr>
            <a:r>
              <a:rPr lang="en-GB" sz="2200" kern="100" dirty="0">
                <a:effectLst/>
                <a:latin typeface="Bitter" pitchFamily="2" charset="0"/>
                <a:ea typeface="Calibri" panose="020F0502020204030204" pitchFamily="34" charset="0"/>
                <a:cs typeface="Times New Roman" panose="02020603050405020304" pitchFamily="18" charset="0"/>
              </a:rPr>
              <a:t>A. Yahweh, the God of Israel (over 2000 times) </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670560" indent="0" algn="just">
              <a:spcAft>
                <a:spcPts val="600"/>
              </a:spcAft>
              <a:buNone/>
            </a:pPr>
            <a:r>
              <a:rPr lang="en-GB" sz="2200" kern="100" dirty="0">
                <a:effectLst/>
                <a:latin typeface="Bitter" pitchFamily="2" charset="0"/>
                <a:ea typeface="Calibri" panose="020F0502020204030204" pitchFamily="34" charset="0"/>
                <a:cs typeface="Times New Roman" panose="02020603050405020304" pitchFamily="18" charset="0"/>
              </a:rPr>
              <a:t>B. The divine beings of Yahweh’s heavenly council (Ps 82; Ps 89; cf. </a:t>
            </a:r>
            <a:r>
              <a:rPr lang="en-GB" sz="2200" kern="100" dirty="0" err="1">
                <a:effectLst/>
                <a:latin typeface="Bitter" pitchFamily="2" charset="0"/>
                <a:ea typeface="Calibri" panose="020F0502020204030204" pitchFamily="34" charset="0"/>
                <a:cs typeface="Times New Roman" panose="02020603050405020304" pitchFamily="18" charset="0"/>
              </a:rPr>
              <a:t>Deut</a:t>
            </a:r>
            <a:r>
              <a:rPr lang="en-GB" sz="2200" kern="100" dirty="0">
                <a:effectLst/>
                <a:latin typeface="Bitter" pitchFamily="2" charset="0"/>
                <a:ea typeface="Calibri" panose="020F0502020204030204" pitchFamily="34" charset="0"/>
                <a:cs typeface="Times New Roman" panose="02020603050405020304" pitchFamily="18" charset="0"/>
              </a:rPr>
              <a:t> 32:8–9, 43 [with LXX, Qumran]) </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670560" indent="0" algn="just">
              <a:spcAft>
                <a:spcPts val="600"/>
              </a:spcAft>
              <a:buNone/>
            </a:pPr>
            <a:r>
              <a:rPr lang="en-GB" sz="2200" kern="100" dirty="0">
                <a:effectLst/>
                <a:latin typeface="Bitter" pitchFamily="2" charset="0"/>
                <a:ea typeface="Calibri" panose="020F0502020204030204" pitchFamily="34" charset="0"/>
                <a:cs typeface="Times New Roman" panose="02020603050405020304" pitchFamily="18" charset="0"/>
              </a:rPr>
              <a:t>C. The gods of foreign nations (e.g., 1 Kgs 11:33) </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670560" indent="0" algn="just">
              <a:spcAft>
                <a:spcPts val="600"/>
              </a:spcAft>
              <a:buNone/>
            </a:pPr>
            <a:r>
              <a:rPr lang="en-GB" sz="2200" kern="100" dirty="0">
                <a:effectLst/>
                <a:latin typeface="Bitter" pitchFamily="2" charset="0"/>
                <a:ea typeface="Calibri" panose="020F0502020204030204" pitchFamily="34" charset="0"/>
                <a:cs typeface="Times New Roman" panose="02020603050405020304" pitchFamily="18" charset="0"/>
              </a:rPr>
              <a:t>D. “Demons” (</a:t>
            </a:r>
            <a:r>
              <a:rPr lang="en-GB" sz="2200" kern="100" dirty="0" err="1">
                <a:effectLst/>
                <a:latin typeface="Times New Roman" panose="02020603050405020304" pitchFamily="18" charset="0"/>
                <a:ea typeface="Calibri" panose="020F0502020204030204" pitchFamily="34" charset="0"/>
                <a:cs typeface="Arial" panose="020B0604020202020204" pitchFamily="34" charset="0"/>
              </a:rPr>
              <a:t>שׁדים</a:t>
            </a:r>
            <a:r>
              <a:rPr lang="en-GB" sz="2200" kern="100" dirty="0">
                <a:effectLst/>
                <a:latin typeface="Bitter" pitchFamily="2" charset="0"/>
                <a:ea typeface="Calibri" panose="020F0502020204030204" pitchFamily="34" charset="0"/>
                <a:cs typeface="Times New Roman" panose="02020603050405020304" pitchFamily="18" charset="0"/>
              </a:rPr>
              <a:t> ; </a:t>
            </a:r>
            <a:r>
              <a:rPr lang="en-GB" sz="2200" kern="100" dirty="0" err="1">
                <a:effectLst/>
                <a:latin typeface="Bitter" pitchFamily="2" charset="0"/>
                <a:ea typeface="Calibri" panose="020F0502020204030204" pitchFamily="34" charset="0"/>
                <a:cs typeface="Times New Roman" panose="02020603050405020304" pitchFamily="18" charset="0"/>
              </a:rPr>
              <a:t>Deut</a:t>
            </a:r>
            <a:r>
              <a:rPr lang="en-GB" sz="2200" kern="100" dirty="0">
                <a:effectLst/>
                <a:latin typeface="Bitter" pitchFamily="2" charset="0"/>
                <a:ea typeface="Calibri" panose="020F0502020204030204" pitchFamily="34" charset="0"/>
                <a:cs typeface="Times New Roman" panose="02020603050405020304" pitchFamily="18" charset="0"/>
              </a:rPr>
              <a:t> 32:17)</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670560" indent="0" algn="just">
              <a:spcAft>
                <a:spcPts val="600"/>
              </a:spcAft>
              <a:buNone/>
            </a:pPr>
            <a:r>
              <a:rPr lang="en-GB" sz="2200" kern="100" dirty="0">
                <a:effectLst/>
                <a:latin typeface="Bitter" pitchFamily="2" charset="0"/>
                <a:ea typeface="Calibri" panose="020F0502020204030204" pitchFamily="34" charset="0"/>
                <a:cs typeface="Times New Roman" panose="02020603050405020304" pitchFamily="18" charset="0"/>
              </a:rPr>
              <a:t>E. The disembodied human dead (Samuel’s spirit, 1 Sam 28:13) </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671830" indent="0" algn="just">
              <a:spcAft>
                <a:spcPts val="1200"/>
              </a:spcAft>
              <a:buNone/>
            </a:pPr>
            <a:r>
              <a:rPr lang="en-GB" sz="2200" kern="100" dirty="0">
                <a:effectLst/>
                <a:latin typeface="Bitter" pitchFamily="2" charset="0"/>
                <a:ea typeface="Calibri" panose="020F0502020204030204" pitchFamily="34" charset="0"/>
                <a:cs typeface="Times New Roman" panose="02020603050405020304" pitchFamily="18" charset="0"/>
              </a:rPr>
              <a:t>F. The Angel of Yahweh (Gen 35:7) [See Gen 32:30; Gen 35:1]</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indent="0">
              <a:spcAft>
                <a:spcPts val="600"/>
              </a:spcAft>
              <a:buNone/>
            </a:pP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1207636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266336"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LESSER </a:t>
            </a:r>
            <a:r>
              <a:rPr lang="en-US"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ELOHIM</a:t>
            </a: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AND THE CREATION</a:t>
            </a:r>
          </a:p>
          <a:p>
            <a:pPr marL="0" indent="0">
              <a:spcAft>
                <a:spcPts val="600"/>
              </a:spcAft>
              <a:buNone/>
            </a:pPr>
            <a:r>
              <a:rPr lang="en-US" sz="2400" kern="100" dirty="0">
                <a:effectLst/>
                <a:latin typeface="Open Sans" panose="020B0606030504020204" pitchFamily="34" charset="0"/>
                <a:ea typeface="Open Sans" panose="020B0606030504020204" pitchFamily="34" charset="0"/>
                <a:cs typeface="Open Sans" panose="020B0606030504020204" pitchFamily="34" charset="0"/>
              </a:rPr>
              <a:t>Genesis does not specifically mention the creation of the lesser </a:t>
            </a:r>
            <a:r>
              <a:rPr lang="en-US" sz="2400" i="1" kern="100" dirty="0" err="1">
                <a:effectLst/>
                <a:latin typeface="Open Sans" panose="020B0606030504020204" pitchFamily="34" charset="0"/>
                <a:ea typeface="Open Sans" panose="020B0606030504020204" pitchFamily="34" charset="0"/>
                <a:cs typeface="Open Sans" panose="020B0606030504020204" pitchFamily="34" charset="0"/>
              </a:rPr>
              <a:t>elohim</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b</a:t>
            </a:r>
            <a:r>
              <a:rPr lang="en-US" sz="2400" kern="100" dirty="0">
                <a:latin typeface="Open Sans" panose="020B0606030504020204" pitchFamily="34" charset="0"/>
                <a:ea typeface="Open Sans" panose="020B0606030504020204" pitchFamily="34" charset="0"/>
                <a:cs typeface="Open Sans" panose="020B0606030504020204" pitchFamily="34" charset="0"/>
              </a:rPr>
              <a:t>ut</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their presence is assumed, and becomes explicit in the creation of humanity. Genesis 1:26-27:</a:t>
            </a:r>
          </a:p>
          <a:p>
            <a:pPr marL="0" indent="0">
              <a:spcAft>
                <a:spcPts val="600"/>
              </a:spcAft>
              <a:buNone/>
            </a:pPr>
            <a:r>
              <a:rPr lang="en-US" sz="2400" i="1" kern="100" baseline="30000" dirty="0">
                <a:effectLst/>
                <a:latin typeface="Open Sans" panose="020B0606030504020204" pitchFamily="34" charset="0"/>
                <a:ea typeface="Open Sans" panose="020B0606030504020204" pitchFamily="34" charset="0"/>
                <a:cs typeface="Open Sans" panose="020B0606030504020204" pitchFamily="34" charset="0"/>
              </a:rPr>
              <a:t>26</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Then God </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a:t>
            </a:r>
            <a:r>
              <a:rPr lang="en-US" sz="2400" i="1" kern="100" dirty="0" err="1">
                <a:solidFill>
                  <a:srgbClr val="FFFF99"/>
                </a:solidFill>
                <a:effectLst/>
                <a:latin typeface="Open Sans" panose="020B0606030504020204" pitchFamily="34" charset="0"/>
                <a:ea typeface="Open Sans" panose="020B0606030504020204" pitchFamily="34" charset="0"/>
                <a:cs typeface="Open Sans" panose="020B0606030504020204" pitchFamily="34" charset="0"/>
              </a:rPr>
              <a:t>ʾělō·hîm</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said</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(sing.), </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"Let </a:t>
            </a:r>
            <a:r>
              <a:rPr lang="en-US" sz="2400" i="1" u="sng" kern="100" dirty="0">
                <a:effectLst/>
                <a:latin typeface="Open Sans" panose="020B0606030504020204" pitchFamily="34" charset="0"/>
                <a:ea typeface="Open Sans" panose="020B0606030504020204" pitchFamily="34" charset="0"/>
                <a:cs typeface="Open Sans" panose="020B0606030504020204" pitchFamily="34" charset="0"/>
              </a:rPr>
              <a:t>us</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(pl.) </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make man</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a:t>
            </a:r>
            <a:r>
              <a:rPr lang="en-US" sz="2400" i="1" kern="100" dirty="0" err="1">
                <a:solidFill>
                  <a:srgbClr val="FFFF99"/>
                </a:solidFill>
                <a:effectLst/>
                <a:latin typeface="Open Sans" panose="020B0606030504020204" pitchFamily="34" charset="0"/>
                <a:ea typeface="Open Sans" panose="020B0606030504020204" pitchFamily="34" charset="0"/>
                <a:cs typeface="Open Sans" panose="020B0606030504020204" pitchFamily="34" charset="0"/>
              </a:rPr>
              <a:t>ʾādhām</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in </a:t>
            </a:r>
            <a:r>
              <a:rPr lang="en-US" sz="2400" i="1" u="sng" kern="100" dirty="0">
                <a:effectLst/>
                <a:latin typeface="Open Sans" panose="020B0606030504020204" pitchFamily="34" charset="0"/>
                <a:ea typeface="Open Sans" panose="020B0606030504020204" pitchFamily="34" charset="0"/>
                <a:cs typeface="Open Sans" panose="020B0606030504020204" pitchFamily="34" charset="0"/>
              </a:rPr>
              <a:t>our</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(pl.) </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image, after </a:t>
            </a:r>
            <a:r>
              <a:rPr lang="en-US" sz="2400" i="1" u="sng" kern="100" dirty="0">
                <a:effectLst/>
                <a:latin typeface="Open Sans" panose="020B0606030504020204" pitchFamily="34" charset="0"/>
                <a:ea typeface="Open Sans" panose="020B0606030504020204" pitchFamily="34" charset="0"/>
                <a:cs typeface="Open Sans" panose="020B0606030504020204" pitchFamily="34" charset="0"/>
              </a:rPr>
              <a:t>our</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(pl.)</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 likeness. And let them have dominion over the fish of the sea and over the birds of the heavens and over the livestock and over all the earth and over every creeping thing that creeps on the earth.” </a:t>
            </a:r>
            <a:r>
              <a:rPr lang="en-US" sz="2400" i="1" kern="100" baseline="30000" dirty="0">
                <a:effectLst/>
                <a:latin typeface="Open Sans" panose="020B0606030504020204" pitchFamily="34" charset="0"/>
                <a:ea typeface="Open Sans" panose="020B0606030504020204" pitchFamily="34" charset="0"/>
                <a:cs typeface="Open Sans" panose="020B0606030504020204" pitchFamily="34" charset="0"/>
              </a:rPr>
              <a:t>27</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So God </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a:t>
            </a:r>
            <a:r>
              <a:rPr lang="en-US" sz="2400" i="1" kern="100" dirty="0" err="1">
                <a:solidFill>
                  <a:srgbClr val="FFFF99"/>
                </a:solidFill>
                <a:effectLst/>
                <a:latin typeface="Open Sans" panose="020B0606030504020204" pitchFamily="34" charset="0"/>
                <a:ea typeface="Open Sans" panose="020B0606030504020204" pitchFamily="34" charset="0"/>
                <a:cs typeface="Open Sans" panose="020B0606030504020204" pitchFamily="34" charset="0"/>
              </a:rPr>
              <a:t>ʾělō·hîm</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created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(sing.)</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 man </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a:t>
            </a:r>
            <a:r>
              <a:rPr lang="en-US" sz="2400" i="1" kern="100" dirty="0" err="1">
                <a:solidFill>
                  <a:srgbClr val="FFFF99"/>
                </a:solidFill>
                <a:effectLst/>
                <a:latin typeface="Open Sans" panose="020B0606030504020204" pitchFamily="34" charset="0"/>
                <a:ea typeface="Open Sans" panose="020B0606030504020204" pitchFamily="34" charset="0"/>
                <a:cs typeface="Open Sans" panose="020B0606030504020204" pitchFamily="34" charset="0"/>
              </a:rPr>
              <a:t>ʾādhām</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in his (sing.) own image</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 in the image of God</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a:t>
            </a:r>
            <a:r>
              <a:rPr lang="en-US" sz="2400" i="1" kern="100" dirty="0" err="1">
                <a:solidFill>
                  <a:srgbClr val="FFFF99"/>
                </a:solidFill>
                <a:effectLst/>
                <a:latin typeface="Open Sans" panose="020B0606030504020204" pitchFamily="34" charset="0"/>
                <a:ea typeface="Open Sans" panose="020B0606030504020204" pitchFamily="34" charset="0"/>
                <a:cs typeface="Open Sans" panose="020B0606030504020204" pitchFamily="34" charset="0"/>
              </a:rPr>
              <a:t>ʾělō·hîm</a:t>
            </a:r>
            <a:r>
              <a:rPr lang="en-US" sz="2400"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he created </a:t>
            </a:r>
            <a:r>
              <a:rPr lang="en-US" sz="2400" kern="100" dirty="0">
                <a:effectLst/>
                <a:latin typeface="Open Sans" panose="020B0606030504020204" pitchFamily="34" charset="0"/>
                <a:ea typeface="Open Sans" panose="020B0606030504020204" pitchFamily="34" charset="0"/>
                <a:cs typeface="Open Sans" panose="020B0606030504020204" pitchFamily="34" charset="0"/>
              </a:rPr>
              <a:t>(sing.)</a:t>
            </a:r>
            <a:r>
              <a:rPr lang="en-US" sz="2400" i="1" kern="100" dirty="0">
                <a:effectLst/>
                <a:latin typeface="Open Sans" panose="020B0606030504020204" pitchFamily="34" charset="0"/>
                <a:ea typeface="Open Sans" panose="020B0606030504020204" pitchFamily="34" charset="0"/>
                <a:cs typeface="Open Sans" panose="020B0606030504020204" pitchFamily="34" charset="0"/>
              </a:rPr>
              <a:t> him; male and female he created them. ESV </a:t>
            </a:r>
          </a:p>
          <a:p>
            <a:pPr indent="0">
              <a:spcAft>
                <a:spcPts val="600"/>
              </a:spcAft>
              <a:buNone/>
            </a:pP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341364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266336"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LESSER </a:t>
            </a:r>
            <a:r>
              <a:rPr lang="en-US"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ELOHIM</a:t>
            </a: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AND THE CREATION</a:t>
            </a:r>
          </a:p>
          <a:p>
            <a:pPr marL="0" indent="0">
              <a:spcAft>
                <a:spcPts val="600"/>
              </a:spcAft>
              <a:buNone/>
            </a:pPr>
            <a:r>
              <a:rPr lang="en-US" sz="2400" b="1" kern="100" dirty="0">
                <a:solidFill>
                  <a:srgbClr val="FFFF99"/>
                </a:solidFill>
                <a:effectLst/>
                <a:latin typeface="Open Sans" panose="020B0606030504020204" pitchFamily="34" charset="0"/>
                <a:ea typeface="Open Sans" panose="020B0606030504020204" pitchFamily="34" charset="0"/>
                <a:cs typeface="Open Sans" panose="020B0606030504020204" pitchFamily="34" charset="0"/>
              </a:rPr>
              <a:t>Who do the plurals in Genesis 1:26 refer to?</a:t>
            </a:r>
          </a:p>
          <a:p>
            <a:pPr marL="0" indent="0">
              <a:buNone/>
            </a:pPr>
            <a:r>
              <a:rPr lang="en-US" sz="2400" b="1" kern="100" dirty="0">
                <a:effectLst/>
                <a:latin typeface="Open Sans" panose="020B0606030504020204" pitchFamily="34" charset="0"/>
                <a:ea typeface="Open Sans" panose="020B0606030504020204" pitchFamily="34" charset="0"/>
                <a:cs typeface="Open Sans" panose="020B0606030504020204" pitchFamily="34" charset="0"/>
              </a:rPr>
              <a:t>Bible interpreters suggest 3 main options:</a:t>
            </a:r>
          </a:p>
          <a:p>
            <a:pPr marL="914400" lvl="1" indent="-457200">
              <a:spcAft>
                <a:spcPts val="600"/>
              </a:spcAft>
              <a:buAutoNum type="arabicPeriod"/>
            </a:pPr>
            <a:r>
              <a:rPr lang="en-US" kern="100" dirty="0">
                <a:effectLst/>
                <a:latin typeface="Open Sans" panose="020B0606030504020204" pitchFamily="34" charset="0"/>
                <a:ea typeface="Open Sans" panose="020B0606030504020204" pitchFamily="34" charset="0"/>
                <a:cs typeface="Open Sans" panose="020B0606030504020204" pitchFamily="34" charset="0"/>
              </a:rPr>
              <a:t>The Trinity – Father, Son &amp; Holy Spirit</a:t>
            </a:r>
          </a:p>
          <a:p>
            <a:pPr marL="914400" lvl="1" indent="-457200">
              <a:spcAft>
                <a:spcPts val="600"/>
              </a:spcAft>
              <a:buAutoNum type="arabicPeriod"/>
            </a:pPr>
            <a:r>
              <a:rPr lang="en-US" kern="100" dirty="0">
                <a:effectLst/>
                <a:latin typeface="Open Sans" panose="020B0606030504020204" pitchFamily="34" charset="0"/>
                <a:ea typeface="Open Sans" panose="020B0606030504020204" pitchFamily="34" charset="0"/>
                <a:cs typeface="Open Sans" panose="020B0606030504020204" pitchFamily="34" charset="0"/>
              </a:rPr>
              <a:t>Plural of Majesty – showing exalted nature of God</a:t>
            </a:r>
          </a:p>
          <a:p>
            <a:pPr marL="914400" lvl="1" indent="-457200">
              <a:spcAft>
                <a:spcPts val="600"/>
              </a:spcAft>
              <a:buAutoNum type="arabicPeriod"/>
            </a:pPr>
            <a:r>
              <a:rPr lang="en-US" kern="100" dirty="0">
                <a:effectLst/>
                <a:latin typeface="Open Sans" panose="020B0606030504020204" pitchFamily="34" charset="0"/>
                <a:ea typeface="Open Sans" panose="020B0606030504020204" pitchFamily="34" charset="0"/>
                <a:cs typeface="Open Sans" panose="020B0606030504020204" pitchFamily="34" charset="0"/>
              </a:rPr>
              <a:t>Spiritual Beings – the created heavenly sons of God. </a:t>
            </a:r>
          </a:p>
          <a:p>
            <a:pPr indent="0">
              <a:spcAft>
                <a:spcPts val="600"/>
              </a:spcAft>
              <a:buNone/>
            </a:pP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317564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TWO: </a:t>
            </a:r>
            <a:br>
              <a:rPr lang="en-US" sz="3600" dirty="0"/>
            </a:br>
            <a:r>
              <a:rPr lang="en-US" sz="3600" dirty="0"/>
              <a:t>Creation of the Invisible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266336" cy="4351338"/>
          </a:xfrm>
        </p:spPr>
        <p:txBody>
          <a:bodyPr>
            <a:normAutofit fontScale="25000" lnSpcReduction="20000"/>
          </a:bodyPr>
          <a:lstStyle/>
          <a:p>
            <a:pPr marL="0" indent="0">
              <a:spcAft>
                <a:spcPts val="600"/>
              </a:spcAft>
              <a:buNone/>
            </a:pPr>
            <a:r>
              <a:rPr lang="en-US" sz="86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SUMMARY</a:t>
            </a:r>
            <a:endParaRPr lang="en-US" sz="9800" kern="100" dirty="0">
              <a:effectLst/>
              <a:latin typeface="Open Sans" panose="020B0606030504020204" pitchFamily="34" charset="0"/>
              <a:ea typeface="Open Sans" panose="020B0606030504020204" pitchFamily="34" charset="0"/>
              <a:cs typeface="Open Sans" panose="020B0606030504020204" pitchFamily="34" charset="0"/>
            </a:endParaRPr>
          </a:p>
          <a:p>
            <a:pPr lvl="1">
              <a:spcAft>
                <a:spcPts val="600"/>
              </a:spcAft>
            </a:pPr>
            <a:r>
              <a:rPr lang="en-US" sz="8800" i="1" kern="100" dirty="0" err="1">
                <a:effectLst/>
                <a:latin typeface="Open Sans" panose="020B0606030504020204" pitchFamily="34" charset="0"/>
                <a:ea typeface="Open Sans" panose="020B0606030504020204" pitchFamily="34" charset="0"/>
                <a:cs typeface="Open Sans" panose="020B0606030504020204" pitchFamily="34" charset="0"/>
              </a:rPr>
              <a:t>elōhîm</a:t>
            </a:r>
            <a:r>
              <a:rPr lang="en-US" sz="8800" kern="100" dirty="0">
                <a:effectLst/>
                <a:latin typeface="Open Sans" panose="020B0606030504020204" pitchFamily="34" charset="0"/>
                <a:ea typeface="Open Sans" panose="020B0606030504020204" pitchFamily="34" charset="0"/>
                <a:cs typeface="Open Sans" panose="020B0606030504020204" pitchFamily="34" charset="0"/>
              </a:rPr>
              <a:t> is a noun with a dual ending.</a:t>
            </a:r>
          </a:p>
          <a:p>
            <a:pPr lvl="1">
              <a:spcAft>
                <a:spcPts val="600"/>
              </a:spcAft>
            </a:pPr>
            <a:r>
              <a:rPr lang="en-US" sz="8800" kern="100" dirty="0">
                <a:effectLst/>
                <a:latin typeface="Open Sans" panose="020B0606030504020204" pitchFamily="34" charset="0"/>
                <a:ea typeface="Open Sans" panose="020B0606030504020204" pitchFamily="34" charset="0"/>
                <a:cs typeface="Open Sans" panose="020B0606030504020204" pitchFamily="34" charset="0"/>
              </a:rPr>
              <a:t>The context decides whether it refers to ‘God’ or ‘gods’. </a:t>
            </a:r>
          </a:p>
          <a:p>
            <a:pPr lvl="1">
              <a:spcAft>
                <a:spcPts val="600"/>
              </a:spcAft>
            </a:pPr>
            <a:r>
              <a:rPr lang="en-US" sz="8800" kern="100" dirty="0">
                <a:effectLst/>
                <a:latin typeface="Open Sans" panose="020B0606030504020204" pitchFamily="34" charset="0"/>
                <a:ea typeface="Open Sans" panose="020B0606030504020204" pitchFamily="34" charset="0"/>
                <a:cs typeface="Open Sans" panose="020B0606030504020204" pitchFamily="34" charset="0"/>
              </a:rPr>
              <a:t>The plural verb in Genesis 1:26 means that the “us” most likely refers to God </a:t>
            </a:r>
            <a:r>
              <a:rPr lang="en-US" sz="8800" u="sng" kern="100" dirty="0">
                <a:effectLst/>
                <a:latin typeface="Open Sans" panose="020B0606030504020204" pitchFamily="34" charset="0"/>
                <a:ea typeface="Open Sans" panose="020B0606030504020204" pitchFamily="34" charset="0"/>
                <a:cs typeface="Open Sans" panose="020B0606030504020204" pitchFamily="34" charset="0"/>
              </a:rPr>
              <a:t>and</a:t>
            </a:r>
            <a:r>
              <a:rPr lang="en-US" sz="8800" kern="100" dirty="0">
                <a:effectLst/>
                <a:latin typeface="Open Sans" panose="020B0606030504020204" pitchFamily="34" charset="0"/>
                <a:ea typeface="Open Sans" panose="020B0606030504020204" pitchFamily="34" charset="0"/>
                <a:cs typeface="Open Sans" panose="020B0606030504020204" pitchFamily="34" charset="0"/>
              </a:rPr>
              <a:t> other </a:t>
            </a:r>
            <a:r>
              <a:rPr lang="en-US" sz="8800" i="1" kern="100" dirty="0" err="1">
                <a:effectLst/>
                <a:latin typeface="Open Sans" panose="020B0606030504020204" pitchFamily="34" charset="0"/>
                <a:ea typeface="Open Sans" panose="020B0606030504020204" pitchFamily="34" charset="0"/>
                <a:cs typeface="Open Sans" panose="020B0606030504020204" pitchFamily="34" charset="0"/>
              </a:rPr>
              <a:t>elōhîm</a:t>
            </a:r>
            <a:r>
              <a:rPr lang="en-US" sz="8800" kern="100" dirty="0">
                <a:effectLst/>
                <a:latin typeface="Open Sans" panose="020B0606030504020204" pitchFamily="34" charset="0"/>
                <a:ea typeface="Open Sans" panose="020B0606030504020204" pitchFamily="34" charset="0"/>
                <a:cs typeface="Open Sans" panose="020B0606030504020204" pitchFamily="34" charset="0"/>
              </a:rPr>
              <a:t>, spiritual beings. </a:t>
            </a:r>
          </a:p>
          <a:p>
            <a:pPr lvl="1">
              <a:spcAft>
                <a:spcPts val="600"/>
              </a:spcAft>
            </a:pPr>
            <a:r>
              <a:rPr lang="en-US" sz="8800" kern="100" dirty="0">
                <a:effectLst/>
                <a:latin typeface="Open Sans" panose="020B0606030504020204" pitchFamily="34" charset="0"/>
                <a:ea typeface="Open Sans" panose="020B0606030504020204" pitchFamily="34" charset="0"/>
                <a:cs typeface="Open Sans" panose="020B0606030504020204" pitchFamily="34" charset="0"/>
              </a:rPr>
              <a:t>These are the members of the Divine Council who were created by God to work with him and under him in the administration of the heavens over the earth. </a:t>
            </a:r>
          </a:p>
          <a:p>
            <a:pPr lvl="1">
              <a:spcAft>
                <a:spcPts val="600"/>
              </a:spcAft>
            </a:pPr>
            <a:r>
              <a:rPr lang="en-US" sz="8800" kern="100" dirty="0">
                <a:effectLst/>
                <a:latin typeface="Open Sans" panose="020B0606030504020204" pitchFamily="34" charset="0"/>
                <a:ea typeface="Open Sans" panose="020B0606030504020204" pitchFamily="34" charset="0"/>
                <a:cs typeface="Open Sans" panose="020B0606030504020204" pitchFamily="34" charset="0"/>
              </a:rPr>
              <a:t>In Job 38:7, the </a:t>
            </a:r>
            <a:r>
              <a:rPr lang="en-US" sz="8800" i="1" kern="100" dirty="0" err="1">
                <a:effectLst/>
                <a:latin typeface="Open Sans" panose="020B0606030504020204" pitchFamily="34" charset="0"/>
                <a:ea typeface="Calibri" panose="020F0502020204030204" pitchFamily="34" charset="0"/>
                <a:cs typeface="Arial" panose="020B0604020202020204" pitchFamily="34" charset="0"/>
              </a:rPr>
              <a:t>bēn</a:t>
            </a:r>
            <a:r>
              <a:rPr lang="en-US" sz="8800" i="1" kern="100" dirty="0">
                <a:effectLst/>
                <a:latin typeface="Open Sans" panose="020B0606030504020204" pitchFamily="34" charset="0"/>
                <a:ea typeface="Calibri" panose="020F0502020204030204" pitchFamily="34" charset="0"/>
                <a:cs typeface="Arial" panose="020B0604020202020204" pitchFamily="34" charset="0"/>
              </a:rPr>
              <a:t>ʹ </a:t>
            </a:r>
            <a:r>
              <a:rPr lang="en-US" sz="8800" i="1" kern="100" dirty="0" err="1">
                <a:effectLst/>
                <a:latin typeface="Open Sans" panose="020B0606030504020204" pitchFamily="34" charset="0"/>
                <a:ea typeface="Calibri" panose="020F0502020204030204" pitchFamily="34" charset="0"/>
                <a:cs typeface="Arial" panose="020B0604020202020204" pitchFamily="34" charset="0"/>
              </a:rPr>
              <a:t>ʾělō·hîm</a:t>
            </a:r>
            <a:r>
              <a:rPr lang="en-US" sz="8800" i="1" kern="100" dirty="0">
                <a:effectLst/>
                <a:latin typeface="Open Sans" panose="020B0606030504020204" pitchFamily="34" charset="0"/>
                <a:ea typeface="Calibri" panose="020F0502020204030204" pitchFamily="34" charset="0"/>
                <a:cs typeface="Arial" panose="020B0604020202020204" pitchFamily="34" charset="0"/>
              </a:rPr>
              <a:t>ʹ</a:t>
            </a:r>
            <a:r>
              <a:rPr lang="en-US" sz="8800" kern="100" dirty="0">
                <a:effectLst/>
                <a:latin typeface="Open Sans" panose="020B0606030504020204" pitchFamily="34" charset="0"/>
                <a:ea typeface="Open Sans" panose="020B0606030504020204" pitchFamily="34" charset="0"/>
                <a:cs typeface="Open Sans" panose="020B0606030504020204" pitchFamily="34" charset="0"/>
              </a:rPr>
              <a:t> witness creation, but do not participate in the act of creation. </a:t>
            </a:r>
          </a:p>
          <a:p>
            <a:pPr lvl="1">
              <a:spcAft>
                <a:spcPts val="600"/>
              </a:spcAft>
            </a:pPr>
            <a:r>
              <a:rPr lang="en-US" sz="8800" kern="100" dirty="0">
                <a:latin typeface="Open Sans" panose="020B0606030504020204" pitchFamily="34" charset="0"/>
                <a:ea typeface="Open Sans" panose="020B0606030504020204" pitchFamily="34" charset="0"/>
                <a:cs typeface="Open Sans" panose="020B0606030504020204" pitchFamily="34" charset="0"/>
              </a:rPr>
              <a:t>Genesis 1:27 </a:t>
            </a:r>
            <a:r>
              <a:rPr lang="en-US" sz="8800" kern="100">
                <a:latin typeface="Open Sans" panose="020B0606030504020204" pitchFamily="34" charset="0"/>
                <a:ea typeface="Open Sans" panose="020B0606030504020204" pitchFamily="34" charset="0"/>
                <a:cs typeface="Open Sans" panose="020B0606030504020204" pitchFamily="34" charset="0"/>
              </a:rPr>
              <a:t>makes it </a:t>
            </a:r>
            <a:r>
              <a:rPr lang="en-US" sz="8800" kern="100" dirty="0">
                <a:latin typeface="Open Sans" panose="020B0606030504020204" pitchFamily="34" charset="0"/>
                <a:ea typeface="Open Sans" panose="020B0606030504020204" pitchFamily="34" charset="0"/>
                <a:cs typeface="Open Sans" panose="020B0606030504020204" pitchFamily="34" charset="0"/>
              </a:rPr>
              <a:t>clear God himself created </a:t>
            </a:r>
            <a:r>
              <a:rPr lang="en-US" sz="8800" i="1" kern="100" dirty="0" err="1">
                <a:latin typeface="Open Sans" panose="020B0606030504020204" pitchFamily="34" charset="0"/>
                <a:ea typeface="Open Sans" panose="020B0606030504020204" pitchFamily="34" charset="0"/>
                <a:cs typeface="Open Sans" panose="020B0606030504020204" pitchFamily="34" charset="0"/>
              </a:rPr>
              <a:t>ʾādhām</a:t>
            </a:r>
            <a:r>
              <a:rPr lang="en-US" sz="8800" i="1" kern="100" dirty="0">
                <a:latin typeface="Open Sans" panose="020B0606030504020204" pitchFamily="34" charset="0"/>
                <a:ea typeface="Open Sans" panose="020B0606030504020204" pitchFamily="34" charset="0"/>
                <a:cs typeface="Open Sans" panose="020B0606030504020204" pitchFamily="34" charset="0"/>
              </a:rPr>
              <a:t>.</a:t>
            </a:r>
          </a:p>
          <a:p>
            <a:pPr lvl="1">
              <a:spcAft>
                <a:spcPts val="600"/>
              </a:spcAft>
            </a:pPr>
            <a:r>
              <a:rPr lang="en-US" sz="8800" kern="100" dirty="0">
                <a:effectLst/>
                <a:latin typeface="Open Sans" panose="020B0606030504020204" pitchFamily="34" charset="0"/>
                <a:ea typeface="Open Sans" panose="020B0606030504020204" pitchFamily="34" charset="0"/>
                <a:cs typeface="Open Sans" panose="020B0606030504020204" pitchFamily="34" charset="0"/>
              </a:rPr>
              <a:t>There are many beings called </a:t>
            </a:r>
            <a:r>
              <a:rPr lang="en-US" sz="8800" i="1" kern="100" dirty="0" err="1">
                <a:effectLst/>
                <a:latin typeface="Open Sans" panose="020B0606030504020204" pitchFamily="34" charset="0"/>
                <a:ea typeface="Open Sans" panose="020B0606030504020204" pitchFamily="34" charset="0"/>
                <a:cs typeface="Open Sans" panose="020B0606030504020204" pitchFamily="34" charset="0"/>
              </a:rPr>
              <a:t>elōhîm</a:t>
            </a:r>
            <a:r>
              <a:rPr lang="en-US" sz="8800" kern="100" dirty="0">
                <a:effectLst/>
                <a:latin typeface="Open Sans" panose="020B0606030504020204" pitchFamily="34" charset="0"/>
                <a:ea typeface="Open Sans" panose="020B0606030504020204" pitchFamily="34" charset="0"/>
                <a:cs typeface="Open Sans" panose="020B0606030504020204" pitchFamily="34" charset="0"/>
              </a:rPr>
              <a:t>, but there is only one God and Creator, and only one Being who has the attributes of the God of the Bible.</a:t>
            </a:r>
          </a:p>
          <a:p>
            <a:pPr indent="0">
              <a:spcAft>
                <a:spcPts val="600"/>
              </a:spcAft>
              <a:buNone/>
            </a:pP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dirty="0"/>
          </a:p>
        </p:txBody>
      </p:sp>
    </p:spTree>
    <p:extLst>
      <p:ext uri="{BB962C8B-B14F-4D97-AF65-F5344CB8AC3E}">
        <p14:creationId xmlns:p14="http://schemas.microsoft.com/office/powerpoint/2010/main" val="140537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VISIBLE WORLD</a:t>
            </a:r>
            <a:endPar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457200" lvl="1" indent="0">
              <a:spcBef>
                <a:spcPts val="1200"/>
              </a:spcBef>
              <a:buNone/>
            </a:pPr>
            <a:r>
              <a:rPr lang="en-US"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ANE creation stories involved many gods, primeval battles and the struggle between chaos and order.</a:t>
            </a:r>
          </a:p>
          <a:p>
            <a:pPr marL="457200" lvl="1" indent="0">
              <a:spcBef>
                <a:spcPts val="2400"/>
              </a:spcBef>
              <a:buNone/>
            </a:pPr>
            <a:r>
              <a:rPr lang="en-US" b="1" dirty="0">
                <a:latin typeface="Bitter" pitchFamily="2" charset="0"/>
              </a:rPr>
              <a:t>	ANE Creation Stories (Mike </a:t>
            </a:r>
            <a:r>
              <a:rPr lang="en-US" b="1" dirty="0" err="1">
                <a:latin typeface="Bitter" pitchFamily="2" charset="0"/>
              </a:rPr>
              <a:t>Heiser</a:t>
            </a:r>
            <a:r>
              <a:rPr lang="en-US" b="1" dirty="0">
                <a:latin typeface="Bitter" pitchFamily="2" charset="0"/>
              </a:rPr>
              <a:t>)</a:t>
            </a:r>
          </a:p>
          <a:p>
            <a:pPr marL="457200" lvl="1" indent="0">
              <a:spcBef>
                <a:spcPts val="0"/>
              </a:spcBef>
              <a:buNone/>
            </a:pPr>
            <a:r>
              <a:rPr lang="en-US" dirty="0">
                <a:latin typeface="Bitter" pitchFamily="2" charset="0"/>
              </a:rPr>
              <a:t>	The creation stories of Israel’s </a:t>
            </a:r>
            <a:r>
              <a:rPr lang="en-US" dirty="0" err="1">
                <a:latin typeface="Bitter" pitchFamily="2" charset="0"/>
              </a:rPr>
              <a:t>neighbours</a:t>
            </a:r>
            <a:r>
              <a:rPr lang="en-US" dirty="0">
                <a:latin typeface="Bitter" pitchFamily="2" charset="0"/>
              </a:rPr>
              <a:t> in the ANE include 	Egypt, Mesopotamia and Ugarit, as in the Ras </a:t>
            </a:r>
            <a:r>
              <a:rPr lang="en-US" dirty="0" err="1">
                <a:latin typeface="Bitter" pitchFamily="2" charset="0"/>
              </a:rPr>
              <a:t>Shamra</a:t>
            </a:r>
            <a:r>
              <a:rPr lang="en-US" dirty="0">
                <a:latin typeface="Bitter" pitchFamily="2" charset="0"/>
              </a:rPr>
              <a:t> Ugarit 	tablets (Canaanite </a:t>
            </a:r>
            <a:r>
              <a:rPr lang="en-US" dirty="0" err="1">
                <a:latin typeface="Bitter" pitchFamily="2" charset="0"/>
              </a:rPr>
              <a:t>Ba’al</a:t>
            </a:r>
            <a:r>
              <a:rPr lang="en-US" dirty="0">
                <a:latin typeface="Bitter" pitchFamily="2" charset="0"/>
              </a:rPr>
              <a:t> Cycle which is not specifically about 	creation but contain references to Baal’s subjugation and control 	over the gods of chaos).</a:t>
            </a:r>
          </a:p>
        </p:txBody>
      </p:sp>
    </p:spTree>
    <p:extLst>
      <p:ext uri="{BB962C8B-B14F-4D97-AF65-F5344CB8AC3E}">
        <p14:creationId xmlns:p14="http://schemas.microsoft.com/office/powerpoint/2010/main" val="233382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Egyptian creation myth">
            <a:extLst>
              <a:ext uri="{FF2B5EF4-FFF2-40B4-BE49-F238E27FC236}">
                <a16:creationId xmlns:a16="http://schemas.microsoft.com/office/drawing/2014/main" id="{C20A42C5-A7B7-DE5B-AE7B-19BBDF6AFA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525" r="-2" b="9250"/>
          <a:stretch/>
        </p:blipFill>
        <p:spPr bwMode="auto">
          <a:xfrm>
            <a:off x="-6588" y="10"/>
            <a:ext cx="12198588" cy="6857990"/>
          </a:xfrm>
          <a:prstGeom prst="rect">
            <a:avLst/>
          </a:prstGeom>
          <a:noFill/>
        </p:spPr>
      </p:pic>
    </p:spTree>
    <p:extLst>
      <p:ext uri="{BB962C8B-B14F-4D97-AF65-F5344CB8AC3E}">
        <p14:creationId xmlns:p14="http://schemas.microsoft.com/office/powerpoint/2010/main" val="276157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Enuma Elish: Babylonia’s Creation Myth and the Enthronement of Marduk">
            <a:extLst>
              <a:ext uri="{FF2B5EF4-FFF2-40B4-BE49-F238E27FC236}">
                <a16:creationId xmlns:a16="http://schemas.microsoft.com/office/drawing/2014/main" id="{E9609FBD-F083-1A95-5D50-45CA3C3152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299" r="-2" b="15386"/>
          <a:stretch/>
        </p:blipFill>
        <p:spPr bwMode="auto">
          <a:xfrm>
            <a:off x="-6588" y="10"/>
            <a:ext cx="12198588" cy="6857990"/>
          </a:xfrm>
          <a:prstGeom prst="rect">
            <a:avLst/>
          </a:prstGeom>
          <a:noFill/>
        </p:spPr>
      </p:pic>
    </p:spTree>
    <p:extLst>
      <p:ext uri="{BB962C8B-B14F-4D97-AF65-F5344CB8AC3E}">
        <p14:creationId xmlns:p14="http://schemas.microsoft.com/office/powerpoint/2010/main" val="3175409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garitic texts - Wikipedia">
            <a:extLst>
              <a:ext uri="{FF2B5EF4-FFF2-40B4-BE49-F238E27FC236}">
                <a16:creationId xmlns:a16="http://schemas.microsoft.com/office/drawing/2014/main" id="{41676482-A5A2-583F-356D-818355BBCC1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007" r="-2" b="17733"/>
          <a:stretch/>
        </p:blipFill>
        <p:spPr bwMode="auto">
          <a:xfrm>
            <a:off x="-6588" y="10"/>
            <a:ext cx="1219858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20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0EB4-BCA3-A1D3-07BB-F5AE2F4BB027}"/>
              </a:ext>
            </a:extLst>
          </p:cNvPr>
          <p:cNvSpPr>
            <a:spLocks noGrp="1"/>
          </p:cNvSpPr>
          <p:nvPr>
            <p:ph type="title"/>
          </p:nvPr>
        </p:nvSpPr>
        <p:spPr>
          <a:xfrm>
            <a:off x="838200" y="681037"/>
            <a:ext cx="10515600" cy="1325563"/>
          </a:xfrm>
        </p:spPr>
        <p:txBody>
          <a:bodyPr>
            <a:noAutofit/>
          </a:bodyPr>
          <a:lstStyle/>
          <a:p>
            <a:r>
              <a:rPr lang="en-US" sz="3200" dirty="0">
                <a:solidFill>
                  <a:srgbClr val="FFFF99"/>
                </a:solidFill>
              </a:rPr>
              <a:t>SERIES ONE: All Things Visible &amp; Invisible</a:t>
            </a:r>
            <a:br>
              <a:rPr lang="en-US" sz="3200" dirty="0">
                <a:solidFill>
                  <a:srgbClr val="FFFF99"/>
                </a:solidFill>
              </a:rPr>
            </a:br>
            <a:r>
              <a:rPr lang="en-US" sz="2400" dirty="0" err="1">
                <a:solidFill>
                  <a:schemeClr val="bg2"/>
                </a:solidFill>
              </a:rPr>
              <a:t>Programme</a:t>
            </a:r>
            <a:r>
              <a:rPr lang="en-US" sz="2400" dirty="0">
                <a:solidFill>
                  <a:schemeClr val="bg2"/>
                </a:solidFill>
              </a:rPr>
              <a:t>: Saturday 3 February 2pm – 5.30pm (GMT)</a:t>
            </a:r>
            <a:br>
              <a:rPr lang="en-US" sz="2400" dirty="0">
                <a:solidFill>
                  <a:schemeClr val="bg2"/>
                </a:solidFill>
              </a:rPr>
            </a:br>
            <a:r>
              <a:rPr lang="en-US" sz="2000" dirty="0">
                <a:solidFill>
                  <a:schemeClr val="bg2"/>
                </a:solidFill>
              </a:rPr>
              <a:t>(Live from 1.30pm)</a:t>
            </a:r>
            <a:br>
              <a:rPr lang="en-US" sz="2400" dirty="0">
                <a:solidFill>
                  <a:srgbClr val="FFFF99"/>
                </a:solidFill>
              </a:rPr>
            </a:br>
            <a:endParaRPr lang="en-US" sz="3200" dirty="0">
              <a:solidFill>
                <a:srgbClr val="FFFF99"/>
              </a:solidFill>
            </a:endParaRPr>
          </a:p>
        </p:txBody>
      </p:sp>
      <p:sp>
        <p:nvSpPr>
          <p:cNvPr id="3" name="Content Placeholder 2">
            <a:extLst>
              <a:ext uri="{FF2B5EF4-FFF2-40B4-BE49-F238E27FC236}">
                <a16:creationId xmlns:a16="http://schemas.microsoft.com/office/drawing/2014/main" id="{776D64B4-3E57-AE77-7790-F0CF8F7B3164}"/>
              </a:ext>
            </a:extLst>
          </p:cNvPr>
          <p:cNvSpPr>
            <a:spLocks noGrp="1"/>
          </p:cNvSpPr>
          <p:nvPr>
            <p:ph idx="1"/>
          </p:nvPr>
        </p:nvSpPr>
        <p:spPr/>
        <p:txBody>
          <a:bodyPr>
            <a:normAutofit lnSpcReduction="10000"/>
          </a:bodyPr>
          <a:lstStyle/>
          <a:p>
            <a:pPr lvl="2">
              <a:spcBef>
                <a:spcPts val="600"/>
              </a:spcBef>
              <a:spcAft>
                <a:spcPts val="600"/>
              </a:spcAft>
            </a:pPr>
            <a:r>
              <a:rPr lang="en-US" sz="2800" b="1" dirty="0"/>
              <a:t>Lecture 1. The Supernatural Worldview of the Bible</a:t>
            </a:r>
          </a:p>
          <a:p>
            <a:pPr marL="914400" lvl="2" indent="0">
              <a:spcBef>
                <a:spcPts val="0"/>
              </a:spcBef>
              <a:spcAft>
                <a:spcPts val="1200"/>
              </a:spcAft>
              <a:buNone/>
            </a:pPr>
            <a:r>
              <a:rPr lang="en-US" sz="2400" dirty="0"/>
              <a:t>	(2.00pm – 2.50pm)</a:t>
            </a:r>
          </a:p>
          <a:p>
            <a:pPr lvl="2">
              <a:spcBef>
                <a:spcPts val="600"/>
              </a:spcBef>
              <a:spcAft>
                <a:spcPts val="600"/>
              </a:spcAft>
            </a:pPr>
            <a:r>
              <a:rPr lang="en-US" sz="2800" b="1" dirty="0"/>
              <a:t>Lecture 2. Creation of the Invisible World</a:t>
            </a:r>
          </a:p>
          <a:p>
            <a:pPr marL="1371600" lvl="3" indent="0">
              <a:spcBef>
                <a:spcPts val="600"/>
              </a:spcBef>
              <a:spcAft>
                <a:spcPts val="1200"/>
              </a:spcAft>
              <a:buNone/>
            </a:pPr>
            <a:r>
              <a:rPr lang="en-US" sz="2400" dirty="0"/>
              <a:t>	(3.00pm – 3.50pm)</a:t>
            </a:r>
          </a:p>
          <a:p>
            <a:pPr lvl="2">
              <a:spcBef>
                <a:spcPts val="600"/>
              </a:spcBef>
              <a:spcAft>
                <a:spcPts val="600"/>
              </a:spcAft>
            </a:pPr>
            <a:r>
              <a:rPr lang="en-US" sz="2800" b="1" dirty="0"/>
              <a:t>Lecture 3. Creation of the Visible World</a:t>
            </a:r>
          </a:p>
          <a:p>
            <a:pPr marL="914400" lvl="2" indent="0">
              <a:spcBef>
                <a:spcPts val="600"/>
              </a:spcBef>
              <a:spcAft>
                <a:spcPts val="1200"/>
              </a:spcAft>
              <a:buNone/>
            </a:pPr>
            <a:r>
              <a:rPr lang="en-US" sz="2400" dirty="0"/>
              <a:t>	(4.10pm – 5.00pm)</a:t>
            </a:r>
          </a:p>
          <a:p>
            <a:pPr lvl="2">
              <a:spcBef>
                <a:spcPts val="600"/>
              </a:spcBef>
              <a:spcAft>
                <a:spcPts val="600"/>
              </a:spcAft>
            </a:pPr>
            <a:r>
              <a:rPr lang="en-US" sz="2800" b="1" dirty="0"/>
              <a:t>Q &amp; A</a:t>
            </a:r>
          </a:p>
          <a:p>
            <a:pPr marL="914400" lvl="2" indent="0">
              <a:spcBef>
                <a:spcPts val="600"/>
              </a:spcBef>
              <a:spcAft>
                <a:spcPts val="1800"/>
              </a:spcAft>
              <a:buNone/>
            </a:pPr>
            <a:r>
              <a:rPr lang="en-US" sz="2400" dirty="0"/>
              <a:t>	(5.00pm – 5.30pm)</a:t>
            </a:r>
          </a:p>
          <a:p>
            <a:pPr lvl="2">
              <a:spcBef>
                <a:spcPts val="600"/>
              </a:spcBef>
              <a:spcAft>
                <a:spcPts val="1800"/>
              </a:spcAft>
            </a:pPr>
            <a:endParaRPr lang="en-US" sz="2800" dirty="0"/>
          </a:p>
          <a:p>
            <a:pPr marL="0" indent="0">
              <a:buNone/>
            </a:pPr>
            <a:endParaRPr lang="en-GB" dirty="0"/>
          </a:p>
        </p:txBody>
      </p:sp>
    </p:spTree>
    <p:extLst>
      <p:ext uri="{BB962C8B-B14F-4D97-AF65-F5344CB8AC3E}">
        <p14:creationId xmlns:p14="http://schemas.microsoft.com/office/powerpoint/2010/main" val="1063211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diagram of the earth's water&#10;&#10;Description automatically generated">
            <a:extLst>
              <a:ext uri="{FF2B5EF4-FFF2-40B4-BE49-F238E27FC236}">
                <a16:creationId xmlns:a16="http://schemas.microsoft.com/office/drawing/2014/main" id="{E60E0D75-3C96-C467-446A-2ACB5D563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93451" y="-1"/>
            <a:ext cx="4852035" cy="6858001"/>
          </a:xfrm>
          <a:prstGeom prst="rect">
            <a:avLst/>
          </a:prstGeom>
          <a:noFill/>
        </p:spPr>
      </p:pic>
      <p:sp>
        <p:nvSpPr>
          <p:cNvPr id="23" name="TextBox 22">
            <a:extLst>
              <a:ext uri="{FF2B5EF4-FFF2-40B4-BE49-F238E27FC236}">
                <a16:creationId xmlns:a16="http://schemas.microsoft.com/office/drawing/2014/main" id="{7DF51593-01C7-F74E-B811-90FE4A443F0A}"/>
              </a:ext>
            </a:extLst>
          </p:cNvPr>
          <p:cNvSpPr txBox="1"/>
          <p:nvPr/>
        </p:nvSpPr>
        <p:spPr>
          <a:xfrm>
            <a:off x="430078" y="2010904"/>
            <a:ext cx="8443886" cy="2308324"/>
          </a:xfrm>
          <a:prstGeom prst="rect">
            <a:avLst/>
          </a:prstGeom>
          <a:noFill/>
        </p:spPr>
        <p:txBody>
          <a:bodyPr wrap="square" rtlCol="0">
            <a:spAutoFit/>
          </a:bodyPr>
          <a:lstStyle/>
          <a:p>
            <a:r>
              <a:rPr lang="en-GB" sz="1800" dirty="0">
                <a:solidFill>
                  <a:schemeClr val="bg2"/>
                </a:solidFill>
                <a:effectLst/>
                <a:latin typeface="Georgia" panose="02040502050405020303" pitchFamily="18" charset="0"/>
                <a:ea typeface="Calibri" panose="020F0502020204030204" pitchFamily="34" charset="0"/>
                <a:cs typeface="Arial" panose="020B0604020202020204" pitchFamily="34" charset="0"/>
              </a:rPr>
              <a:t>Ben Stanhope, </a:t>
            </a:r>
          </a:p>
          <a:p>
            <a:r>
              <a:rPr lang="en-GB" i="1" dirty="0">
                <a:solidFill>
                  <a:schemeClr val="bg2"/>
                </a:solidFill>
                <a:effectLst/>
              </a:rPr>
              <a:t>(Mis)interpreting Genesis: </a:t>
            </a:r>
          </a:p>
          <a:p>
            <a:r>
              <a:rPr lang="en-GB" i="1" dirty="0">
                <a:solidFill>
                  <a:schemeClr val="bg2"/>
                </a:solidFill>
                <a:effectLst/>
              </a:rPr>
              <a:t>How the Creation Museum </a:t>
            </a:r>
          </a:p>
          <a:p>
            <a:r>
              <a:rPr lang="en-GB" i="1" dirty="0">
                <a:solidFill>
                  <a:schemeClr val="bg2"/>
                </a:solidFill>
                <a:effectLst/>
              </a:rPr>
              <a:t>Misunderstands the </a:t>
            </a:r>
          </a:p>
          <a:p>
            <a:r>
              <a:rPr lang="en-GB" i="1" dirty="0">
                <a:solidFill>
                  <a:schemeClr val="bg2"/>
                </a:solidFill>
                <a:effectLst/>
              </a:rPr>
              <a:t>Ancient Near Eastern Context </a:t>
            </a:r>
          </a:p>
          <a:p>
            <a:r>
              <a:rPr lang="en-GB" i="1" dirty="0">
                <a:solidFill>
                  <a:schemeClr val="bg2"/>
                </a:solidFill>
                <a:effectLst/>
              </a:rPr>
              <a:t>of the Bible</a:t>
            </a:r>
            <a:r>
              <a:rPr lang="en-GB" dirty="0">
                <a:solidFill>
                  <a:schemeClr val="bg2"/>
                </a:solidFill>
                <a:effectLst/>
              </a:rPr>
              <a:t> </a:t>
            </a:r>
          </a:p>
          <a:p>
            <a:r>
              <a:rPr lang="en-GB" dirty="0">
                <a:solidFill>
                  <a:schemeClr val="bg2"/>
                </a:solidFill>
                <a:effectLst/>
              </a:rPr>
              <a:t>(Scarab Press: </a:t>
            </a:r>
          </a:p>
          <a:p>
            <a:r>
              <a:rPr lang="en-GB" dirty="0">
                <a:solidFill>
                  <a:schemeClr val="bg2"/>
                </a:solidFill>
                <a:effectLst/>
              </a:rPr>
              <a:t>Louisville Kentucky, 2018), 88.</a:t>
            </a:r>
            <a:endParaRPr lang="en-GB" dirty="0">
              <a:solidFill>
                <a:schemeClr val="bg2"/>
              </a:solidFill>
            </a:endParaRPr>
          </a:p>
        </p:txBody>
      </p:sp>
      <p:pic>
        <p:nvPicPr>
          <p:cNvPr id="2" name="Picture 1" descr="A black and white illustration of a dragon&#10;&#10;Description automatically generated">
            <a:extLst>
              <a:ext uri="{FF2B5EF4-FFF2-40B4-BE49-F238E27FC236}">
                <a16:creationId xmlns:a16="http://schemas.microsoft.com/office/drawing/2014/main" id="{C720507C-287A-B306-EFEF-A3C5355330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8535" y="1275794"/>
            <a:ext cx="3008568" cy="3778543"/>
          </a:xfrm>
          <a:prstGeom prst="rect">
            <a:avLst/>
          </a:prstGeom>
          <a:noFill/>
          <a:ln>
            <a:noFill/>
          </a:ln>
        </p:spPr>
      </p:pic>
    </p:spTree>
    <p:extLst>
      <p:ext uri="{BB962C8B-B14F-4D97-AF65-F5344CB8AC3E}">
        <p14:creationId xmlns:p14="http://schemas.microsoft.com/office/powerpoint/2010/main" val="249902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VISIBLE WORLD</a:t>
            </a:r>
            <a:endPar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The Genesis account does not ignore the mythology of Israel’s pagan </a:t>
            </a:r>
            <a:r>
              <a:rPr lang="en-US" sz="2400"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neighbours</a:t>
            </a: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p>
          <a:p>
            <a:pPr lvl="1">
              <a:spcBef>
                <a:spcPts val="600"/>
              </a:spcBef>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It incorporates elements from these stories in order to make strong theological points. </a:t>
            </a:r>
          </a:p>
          <a:p>
            <a:pPr lvl="1">
              <a:spcBef>
                <a:spcPts val="600"/>
              </a:spcBef>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God used familiar terms and ideas drawn from ancient cosmogony and cosmology in order to be understood by people who lived in those times. </a:t>
            </a:r>
          </a:p>
          <a:p>
            <a:pPr lvl="1">
              <a:spcBef>
                <a:spcPts val="600"/>
              </a:spcBef>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Genesis is a factual account but for obvious reasons not communicated in terms of 21st Century science. </a:t>
            </a:r>
          </a:p>
        </p:txBody>
      </p:sp>
    </p:spTree>
    <p:extLst>
      <p:ext uri="{BB962C8B-B14F-4D97-AF65-F5344CB8AC3E}">
        <p14:creationId xmlns:p14="http://schemas.microsoft.com/office/powerpoint/2010/main" val="4070586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VISIBLE WORLD</a:t>
            </a:r>
            <a:endPar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a:p>
            <a:pPr marL="0" indent="0">
              <a:spcBef>
                <a:spcPts val="600"/>
              </a:spcBef>
              <a:buNone/>
            </a:pP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Order from chaos</a:t>
            </a:r>
          </a:p>
          <a:p>
            <a:pPr lvl="1">
              <a:spcBef>
                <a:spcPts val="600"/>
              </a:spcBef>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Most ancient creation stories begin with chaos and the battle between rival gods. </a:t>
            </a:r>
          </a:p>
          <a:p>
            <a:pPr lvl="1">
              <a:spcBef>
                <a:spcPts val="600"/>
              </a:spcBef>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The result is order coming out of primeval chaos. </a:t>
            </a:r>
          </a:p>
          <a:p>
            <a:pPr lvl="1">
              <a:spcBef>
                <a:spcPts val="600"/>
              </a:spcBef>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To see how this plays out in Genesis 1, we must understand the opening text.</a:t>
            </a:r>
          </a:p>
        </p:txBody>
      </p:sp>
    </p:spTree>
    <p:extLst>
      <p:ext uri="{BB962C8B-B14F-4D97-AF65-F5344CB8AC3E}">
        <p14:creationId xmlns:p14="http://schemas.microsoft.com/office/powerpoint/2010/main" val="2350113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VISIBLE WORLD</a:t>
            </a:r>
            <a:endPar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a:p>
            <a:pPr marL="457200" lvl="1" indent="0">
              <a:spcBef>
                <a:spcPts val="600"/>
              </a:spcBef>
              <a:spcAft>
                <a:spcPts val="600"/>
              </a:spcAft>
              <a:buNone/>
            </a:pPr>
            <a:r>
              <a:rPr lang="en-US"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Standing alone, as an </a:t>
            </a:r>
            <a:r>
              <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I</a:t>
            </a: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ndependent</a:t>
            </a:r>
            <a:r>
              <a:rPr lang="en-US"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clause, </a:t>
            </a:r>
          </a:p>
          <a:p>
            <a:pPr marL="914400" lvl="2" indent="0">
              <a:spcBef>
                <a:spcPts val="600"/>
              </a:spcBef>
              <a:spcAft>
                <a:spcPts val="600"/>
              </a:spcAft>
              <a:buNone/>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Genesis 1:1 may be understood either as a heading, or title for what is to come. It introduces or </a:t>
            </a:r>
            <a:r>
              <a:rPr lang="en-US" sz="2400"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summarises</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the whole creation account which follows.</a:t>
            </a:r>
          </a:p>
          <a:p>
            <a:pPr marL="914400" lvl="2" indent="0">
              <a:spcBef>
                <a:spcPts val="600"/>
              </a:spcBef>
              <a:spcAft>
                <a:spcPts val="600"/>
              </a:spcAft>
              <a:buNone/>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Or, it could be taken as the first act of creation. First, God created the heavens and the earth, then went on to activate the six days of creation that follow in the text.</a:t>
            </a:r>
          </a:p>
          <a:p>
            <a:pPr marL="914400" lvl="2" indent="0">
              <a:spcBef>
                <a:spcPts val="600"/>
              </a:spcBef>
              <a:spcAft>
                <a:spcPts val="600"/>
              </a:spcAft>
              <a:buNone/>
            </a:pPr>
            <a:r>
              <a:rPr lang="en-US" sz="2400" kern="100" dirty="0">
                <a:solidFill>
                  <a:srgbClr val="FFFF99"/>
                </a:solidFill>
                <a:latin typeface="Open Sans" panose="020B0606030504020204" pitchFamily="34" charset="0"/>
                <a:ea typeface="Calibri" panose="020F0502020204030204" pitchFamily="34" charset="0"/>
                <a:cs typeface="Arial" panose="020B0604020202020204" pitchFamily="34" charset="0"/>
              </a:rPr>
              <a:t>Is there another possibility?</a:t>
            </a:r>
            <a:endPar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1011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VISIBLE WORLD</a:t>
            </a:r>
            <a:endPar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a:p>
            <a:pPr marL="457200" lvl="1" indent="0">
              <a:spcBef>
                <a:spcPts val="600"/>
              </a:spcBef>
              <a:spcAft>
                <a:spcPts val="600"/>
              </a:spcAft>
              <a:buNone/>
            </a:pPr>
            <a:r>
              <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D</a:t>
            </a: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ependent</a:t>
            </a:r>
            <a:r>
              <a:rPr lang="en-US"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clauses</a:t>
            </a:r>
          </a:p>
          <a:p>
            <a:pPr marL="914400" lvl="2" indent="0">
              <a:spcBef>
                <a:spcPts val="600"/>
              </a:spcBef>
              <a:spcAft>
                <a:spcPts val="600"/>
              </a:spcAft>
              <a:buNone/>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Hebrew grammar in Genesis 1:1-3 allows for dependent clauses, as translated in the English version of the Hebrew Scriptures (</a:t>
            </a:r>
            <a:r>
              <a:rPr lang="en-US" sz="2400"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tanach</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published by </a:t>
            </a: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The Jerusalem Publication Society (JPS)</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a:t>
            </a:r>
          </a:p>
          <a:p>
            <a:pPr marL="914400" lvl="2" indent="0">
              <a:spcBef>
                <a:spcPts val="600"/>
              </a:spcBef>
              <a:spcAft>
                <a:spcPts val="600"/>
              </a:spcAft>
              <a:buNone/>
            </a:pPr>
            <a:r>
              <a:rPr lang="en-US" sz="2400" i="1" kern="100" baseline="300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1</a:t>
            </a: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When God began to create heaven and earth — </a:t>
            </a:r>
            <a:r>
              <a:rPr lang="en-US" sz="2400" i="1" kern="100" baseline="300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2</a:t>
            </a: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the earth being unformed and void, with darkness over the surface of the deep and a wind from God sweeping over the water — </a:t>
            </a:r>
            <a:r>
              <a:rPr lang="en-US" sz="2400" i="1" kern="100" baseline="300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3</a:t>
            </a: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God said, "Let there be light"; and there was light. JPS</a:t>
            </a:r>
          </a:p>
        </p:txBody>
      </p:sp>
    </p:spTree>
    <p:extLst>
      <p:ext uri="{BB962C8B-B14F-4D97-AF65-F5344CB8AC3E}">
        <p14:creationId xmlns:p14="http://schemas.microsoft.com/office/powerpoint/2010/main" val="267837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CREATION OF THE VISIBLE WORLD</a:t>
            </a:r>
            <a:endPar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a:p>
            <a:pPr marL="457200" lvl="1" indent="0">
              <a:spcBef>
                <a:spcPts val="600"/>
              </a:spcBef>
              <a:spcAft>
                <a:spcPts val="600"/>
              </a:spcAft>
              <a:buNone/>
            </a:pPr>
            <a:r>
              <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The Jerusalem Publication Society (JPS):</a:t>
            </a:r>
          </a:p>
          <a:p>
            <a:pPr marL="457200" lvl="1" indent="0">
              <a:spcBef>
                <a:spcPts val="600"/>
              </a:spcBef>
              <a:buNone/>
            </a:pPr>
            <a:r>
              <a:rPr lang="en-US" sz="2400" b="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1st Dependent Clause:</a:t>
            </a:r>
          </a:p>
          <a:p>
            <a:pPr marL="457200" lvl="1" indent="0">
              <a:spcBef>
                <a:spcPts val="600"/>
              </a:spcBef>
              <a:spcAft>
                <a:spcPts val="600"/>
              </a:spcAft>
              <a:buNone/>
            </a:pP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Verse 1: When God began to create heaven and earth </a:t>
            </a:r>
          </a:p>
          <a:p>
            <a:pPr marL="457200" lvl="1" indent="0">
              <a:spcBef>
                <a:spcPts val="600"/>
              </a:spcBef>
              <a:buNone/>
            </a:pPr>
            <a:r>
              <a:rPr lang="en-US" sz="2400" b="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2nd Dependent Clause:</a:t>
            </a:r>
          </a:p>
          <a:p>
            <a:pPr marL="457200" lvl="1" indent="0">
              <a:spcBef>
                <a:spcPts val="600"/>
              </a:spcBef>
              <a:spcAft>
                <a:spcPts val="600"/>
              </a:spcAft>
              <a:buNone/>
            </a:pP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Verse 2: the earth being unformed and void, with darkness over the 	surface of the deep and a wind from God sweeping over the water </a:t>
            </a:r>
          </a:p>
          <a:p>
            <a:pPr marL="457200" lvl="1" indent="0">
              <a:spcBef>
                <a:spcPts val="600"/>
              </a:spcBef>
              <a:buNone/>
            </a:pPr>
            <a:r>
              <a:rPr lang="en-US" sz="2400" b="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Main Clause:</a:t>
            </a:r>
          </a:p>
          <a:p>
            <a:pPr marL="457200" lvl="1" indent="0">
              <a:spcBef>
                <a:spcPts val="600"/>
              </a:spcBef>
              <a:spcAft>
                <a:spcPts val="600"/>
              </a:spcAft>
              <a:buNone/>
            </a:pPr>
            <a:r>
              <a:rPr lang="en-US" sz="2400" i="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Verse 3: God said, "Let there be light"; and there was light.</a:t>
            </a:r>
          </a:p>
        </p:txBody>
      </p:sp>
    </p:spTree>
    <p:extLst>
      <p:ext uri="{BB962C8B-B14F-4D97-AF65-F5344CB8AC3E}">
        <p14:creationId xmlns:p14="http://schemas.microsoft.com/office/powerpoint/2010/main" val="3336178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5"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CHAOS VERSUS ORDER</a:t>
            </a:r>
            <a:endPar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a:p>
            <a:pPr marL="457200" lvl="1" indent="0">
              <a:spcBef>
                <a:spcPts val="600"/>
              </a:spcBef>
              <a:spcAft>
                <a:spcPts val="600"/>
              </a:spcAft>
              <a:buNone/>
            </a:pPr>
            <a:r>
              <a:rPr lang="en-US"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Genesis 1:2 does not describe the absolute beginning of creation, but what God did to bring about the creation as we now know it.</a:t>
            </a:r>
          </a:p>
          <a:p>
            <a:pPr marL="457200" lvl="1" indent="0">
              <a:spcBef>
                <a:spcPts val="600"/>
              </a:spcBef>
              <a:spcAft>
                <a:spcPts val="600"/>
              </a:spcAft>
              <a:buNone/>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But the “chaos” of Genesis 1:2, is not the chaos of the pagan religions in the ANE. </a:t>
            </a:r>
          </a:p>
          <a:p>
            <a:pPr marL="457200" lvl="1" indent="0">
              <a:spcBef>
                <a:spcPts val="600"/>
              </a:spcBef>
              <a:spcAft>
                <a:spcPts val="600"/>
              </a:spcAft>
              <a:buNone/>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The description of God’s “chaos” is a polemic against paganism. </a:t>
            </a:r>
          </a:p>
        </p:txBody>
      </p:sp>
    </p:spTree>
    <p:extLst>
      <p:ext uri="{BB962C8B-B14F-4D97-AF65-F5344CB8AC3E}">
        <p14:creationId xmlns:p14="http://schemas.microsoft.com/office/powerpoint/2010/main" val="3818080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5" cy="4351338"/>
          </a:xfrm>
        </p:spPr>
        <p:txBody>
          <a:bodyPr>
            <a:normAutofit/>
          </a:bodyPr>
          <a:lstStyle/>
          <a:p>
            <a:pPr marL="0" indent="0">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What we learn from Genesis creation narratives:</a:t>
            </a:r>
          </a:p>
          <a:p>
            <a:pPr marL="914400" lvl="1" indent="-457200">
              <a:spcAft>
                <a:spcPts val="600"/>
              </a:spcAft>
              <a:buFont typeface="+mj-lt"/>
              <a:buAutoNum type="arabicPeriod"/>
            </a:pPr>
            <a:r>
              <a:rPr lang="en-US"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God begins with the Genesis 1:2 state – empty, dark, unformed, a form of ‘chaos’, yet to be purposed</a:t>
            </a:r>
          </a:p>
          <a:p>
            <a:pPr marL="914400" lvl="1" indent="-457200">
              <a:spcAft>
                <a:spcPts val="600"/>
              </a:spcAft>
              <a:buFont typeface="+mj-lt"/>
              <a:buAutoNum type="arabicPeriod"/>
            </a:pPr>
            <a:r>
              <a:rPr lang="en-US"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He is in charge</a:t>
            </a:r>
          </a:p>
          <a:p>
            <a:pPr marL="914400" lvl="1" indent="-457200">
              <a:spcAft>
                <a:spcPts val="600"/>
              </a:spcAft>
              <a:buFont typeface="+mj-lt"/>
              <a:buAutoNum type="arabicPeriod"/>
            </a:pPr>
            <a:r>
              <a:rPr lang="en-US"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God is present. The wind (or Spirit) of God is moving over the surface of the waters</a:t>
            </a:r>
          </a:p>
          <a:p>
            <a:pPr marL="914400" lvl="1" indent="-457200">
              <a:spcAft>
                <a:spcPts val="600"/>
              </a:spcAft>
              <a:buFont typeface="+mj-lt"/>
              <a:buAutoNum type="arabicPeriod"/>
            </a:pPr>
            <a:r>
              <a:rPr lang="en-US"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God’s Word is absolute – “God said, ‘let there be light, and there was light’”</a:t>
            </a:r>
          </a:p>
          <a:p>
            <a:pPr marL="914400" lvl="1" indent="-457200">
              <a:spcAft>
                <a:spcPts val="600"/>
              </a:spcAft>
              <a:buFont typeface="+mj-lt"/>
              <a:buAutoNum type="arabicPeriod"/>
            </a:pPr>
            <a:r>
              <a:rPr lang="en-US"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This ‘chaos’ represents potential – the potential of a good and highly developed order. </a:t>
            </a:r>
          </a:p>
          <a:p>
            <a:pPr marL="457200" indent="-457200">
              <a:spcAft>
                <a:spcPts val="600"/>
              </a:spcAft>
              <a:buFont typeface="+mj-lt"/>
              <a:buAutoNum type="arabicPeriod"/>
            </a:pPr>
            <a:endPar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461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5" cy="4351338"/>
          </a:xfrm>
        </p:spPr>
        <p:txBody>
          <a:bodyPr>
            <a:normAutofit/>
          </a:bodyPr>
          <a:lstStyle/>
          <a:p>
            <a:pPr marL="0" indent="0">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SUMMARY</a:t>
            </a:r>
          </a:p>
          <a:p>
            <a:pPr>
              <a:spcBef>
                <a:spcPts val="600"/>
              </a:spcBef>
              <a:spcAft>
                <a:spcPts val="600"/>
              </a:spcAft>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God created both the spiritual and the physical realms and populated each with different kinds of beings. </a:t>
            </a:r>
            <a:endParaRPr lang="en-US" sz="2400" kern="100" dirty="0">
              <a:solidFill>
                <a:schemeClr val="bg2"/>
              </a:solidFill>
              <a:latin typeface="Open Sans" panose="020B0606030504020204" pitchFamily="34" charset="0"/>
              <a:ea typeface="Calibri" panose="020F0502020204030204" pitchFamily="34" charset="0"/>
              <a:cs typeface="Arial" panose="020B0604020202020204" pitchFamily="34" charset="0"/>
            </a:endParaRPr>
          </a:p>
          <a:p>
            <a:pPr>
              <a:spcAft>
                <a:spcPts val="600"/>
              </a:spcAft>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The spiritual/non-embodied beings lived in heaven and physical/embodied beings had earth as their place of abode.</a:t>
            </a:r>
          </a:p>
          <a:p>
            <a:pPr>
              <a:spcAft>
                <a:spcPts val="600"/>
              </a:spcAft>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The heavenly beings are called </a:t>
            </a:r>
            <a:r>
              <a:rPr lang="en-US" sz="2400" i="1"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ʾelōhîm</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(gods) and the earthly beings are called </a:t>
            </a:r>
            <a:r>
              <a:rPr lang="en-US" sz="2400" i="1"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ʾādhām</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(humankind).</a:t>
            </a:r>
          </a:p>
          <a:p>
            <a:pPr marL="457200" indent="-457200">
              <a:spcAft>
                <a:spcPts val="600"/>
              </a:spcAft>
              <a:buFont typeface="+mj-lt"/>
              <a:buAutoNum type="arabicPeriod"/>
            </a:pPr>
            <a:endPar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6128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THREE: </a:t>
            </a:r>
            <a:br>
              <a:rPr lang="en-US" sz="3600" dirty="0"/>
            </a:br>
            <a:r>
              <a:rPr lang="en-US" sz="3600" dirty="0"/>
              <a:t>Creation of the Visible World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5"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SUMMARY (</a:t>
            </a:r>
            <a:r>
              <a:rPr lang="en-US" b="1"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Cont</a:t>
            </a: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a:t>
            </a:r>
          </a:p>
          <a:p>
            <a:pPr>
              <a:spcBef>
                <a:spcPts val="600"/>
              </a:spcBef>
              <a:spcAft>
                <a:spcPts val="600"/>
              </a:spcAft>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The </a:t>
            </a:r>
            <a:r>
              <a:rPr lang="en-US" sz="2400" i="1"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ʾelōhîm</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are also called “the (heavenly) sons of God”, a familial or relational term.</a:t>
            </a:r>
          </a:p>
          <a:p>
            <a:pPr>
              <a:spcAft>
                <a:spcPts val="600"/>
              </a:spcAft>
            </a:pPr>
            <a:r>
              <a:rPr lang="en-US" sz="2400" i="1"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ʾādhām</a:t>
            </a: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by implication refers to God’s earthly sons.</a:t>
            </a:r>
          </a:p>
          <a:p>
            <a:pPr>
              <a:spcAft>
                <a:spcPts val="600"/>
              </a:spcAft>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God has two families, one on earth and one in heaven, each with similar roles to fulfill, but within their respective spheres.</a:t>
            </a:r>
          </a:p>
          <a:p>
            <a:pPr>
              <a:spcAft>
                <a:spcPts val="600"/>
              </a:spcAft>
            </a:pPr>
            <a:r>
              <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Later biblical revelation shows the significance of this in the greater plan of God (Hebrews 12:22).</a:t>
            </a:r>
          </a:p>
          <a:p>
            <a:pPr marL="457200" indent="-457200">
              <a:spcAft>
                <a:spcPts val="600"/>
              </a:spcAft>
              <a:buFont typeface="+mj-lt"/>
              <a:buAutoNum type="arabicPeriod"/>
            </a:pPr>
            <a:endPar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872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PART ONE: </a:t>
            </a:r>
            <a:br>
              <a:rPr lang="en-US" sz="3600" dirty="0"/>
            </a:br>
            <a:r>
              <a:rPr lang="en-US" sz="3600" dirty="0"/>
              <a:t>All things visible and invisible</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lstStyle/>
          <a:p>
            <a:pPr marL="457200" lvl="1" indent="0">
              <a:spcBef>
                <a:spcPts val="0"/>
              </a:spcBef>
              <a:spcAft>
                <a:spcPts val="600"/>
              </a:spcAft>
              <a:buNone/>
            </a:pPr>
            <a:r>
              <a:rPr lang="en-US" sz="2400" b="1" dirty="0">
                <a:effectLst/>
                <a:latin typeface="Open Sans" panose="020B0606030504020204" pitchFamily="34" charset="0"/>
                <a:ea typeface="Calibri" panose="020F0502020204030204" pitchFamily="34" charset="0"/>
                <a:cs typeface="Arial" panose="020B0604020202020204" pitchFamily="34" charset="0"/>
              </a:rPr>
              <a:t>The Nicene Creed (Councils of Nicaea 325 &amp; Constantinople 381) </a:t>
            </a:r>
            <a:endParaRPr lang="en-US" dirty="0">
              <a:latin typeface="Bitter" pitchFamily="2" charset="0"/>
            </a:endParaRPr>
          </a:p>
          <a:p>
            <a:pPr marL="457200" lvl="1" indent="0">
              <a:buNone/>
            </a:pPr>
            <a:r>
              <a:rPr lang="en-US" dirty="0">
                <a:latin typeface="Bitter" pitchFamily="2" charset="0"/>
              </a:rPr>
              <a:t>I believe in one God,</a:t>
            </a:r>
          </a:p>
          <a:p>
            <a:pPr marL="457200" lvl="1" indent="0">
              <a:buNone/>
            </a:pPr>
            <a:r>
              <a:rPr lang="en-US" dirty="0">
                <a:latin typeface="Bitter" pitchFamily="2" charset="0"/>
              </a:rPr>
              <a:t>the Father almighty,</a:t>
            </a:r>
          </a:p>
          <a:p>
            <a:pPr marL="457200" lvl="1" indent="0">
              <a:buNone/>
            </a:pPr>
            <a:r>
              <a:rPr lang="en-US" dirty="0">
                <a:latin typeface="Bitter" pitchFamily="2" charset="0"/>
              </a:rPr>
              <a:t>maker of heaven and earth,</a:t>
            </a:r>
          </a:p>
          <a:p>
            <a:pPr marL="457200" lvl="1" indent="0">
              <a:buNone/>
            </a:pPr>
            <a:r>
              <a:rPr lang="en-US" dirty="0">
                <a:latin typeface="Bitter" pitchFamily="2" charset="0"/>
              </a:rPr>
              <a:t>of all things visible and invisible</a:t>
            </a:r>
            <a:r>
              <a:rPr lang="en-US" dirty="0"/>
              <a:t>.</a:t>
            </a:r>
          </a:p>
          <a:p>
            <a:endParaRPr lang="en-GB" dirty="0"/>
          </a:p>
        </p:txBody>
      </p:sp>
    </p:spTree>
    <p:extLst>
      <p:ext uri="{BB962C8B-B14F-4D97-AF65-F5344CB8AC3E}">
        <p14:creationId xmlns:p14="http://schemas.microsoft.com/office/powerpoint/2010/main" val="3426708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1FBA5522-EF78-FA4C-7920-D21565528A1D}"/>
              </a:ext>
            </a:extLst>
          </p:cNvPr>
          <p:cNvSpPr>
            <a:spLocks noGrp="1"/>
          </p:cNvSpPr>
          <p:nvPr>
            <p:ph type="subTitle" idx="1"/>
          </p:nvPr>
        </p:nvSpPr>
        <p:spPr>
          <a:xfrm>
            <a:off x="1524000" y="3281390"/>
            <a:ext cx="9144000" cy="2711849"/>
          </a:xfrm>
          <a:effectLst>
            <a:outerShdw blurRad="50800" dist="38100" dir="16200000" rotWithShape="0">
              <a:prstClr val="black">
                <a:alpha val="40000"/>
              </a:prstClr>
            </a:outerShdw>
          </a:effectLst>
        </p:spPr>
        <p:txBody>
          <a:bodyPr>
            <a:normAutofit/>
          </a:bodyPr>
          <a:lstStyle/>
          <a:p>
            <a:r>
              <a:rPr lang="en-US" sz="3600" b="1" dirty="0">
                <a:solidFill>
                  <a:srgbClr val="F27272"/>
                </a:solidFill>
                <a:latin typeface="Open Sans" panose="020B0606030504020204" pitchFamily="34" charset="0"/>
                <a:ea typeface="Open Sans" panose="020B0606030504020204" pitchFamily="34" charset="0"/>
                <a:cs typeface="Open Sans" panose="020B0606030504020204" pitchFamily="34" charset="0"/>
              </a:rPr>
              <a:t>APOSTOLIC AND PROPHETIC MINISTRY</a:t>
            </a:r>
          </a:p>
          <a:p>
            <a:r>
              <a:rPr lang="en-US" sz="2800" b="1" i="1" dirty="0">
                <a:solidFill>
                  <a:srgbClr val="F2F2F2"/>
                </a:solidFill>
                <a:latin typeface="Open Sans" panose="020B0606030504020204" pitchFamily="34" charset="0"/>
                <a:ea typeface="Open Sans" panose="020B0606030504020204" pitchFamily="34" charset="0"/>
                <a:cs typeface="Open Sans" panose="020B0606030504020204" pitchFamily="34" charset="0"/>
              </a:rPr>
              <a:t>Equipping you to equip others</a:t>
            </a:r>
          </a:p>
          <a:p>
            <a:endParaRPr lang="en-US" sz="3600" dirty="0">
              <a:solidFill>
                <a:srgbClr val="F2F2F2"/>
              </a:solidFill>
              <a:latin typeface="Open Sans" panose="020B0606030504020204" pitchFamily="34" charset="0"/>
              <a:ea typeface="Open Sans" panose="020B0606030504020204" pitchFamily="34" charset="0"/>
              <a:cs typeface="Open Sans" panose="020B0606030504020204" pitchFamily="34" charset="0"/>
            </a:endParaRPr>
          </a:p>
          <a:p>
            <a:r>
              <a:rPr lang="en-US" sz="2800" dirty="0">
                <a:solidFill>
                  <a:srgbClr val="F2F2F2"/>
                </a:solidFill>
                <a:latin typeface="Open Sans" panose="020B0606030504020204" pitchFamily="34" charset="0"/>
                <a:ea typeface="Open Sans" panose="020B0606030504020204" pitchFamily="34" charset="0"/>
                <a:cs typeface="Open Sans" panose="020B0606030504020204" pitchFamily="34" charset="0"/>
              </a:rPr>
              <a:t>www.colindye.com</a:t>
            </a:r>
            <a:endParaRPr lang="en-GB" sz="1800" dirty="0">
              <a:solidFill>
                <a:srgbClr val="F2F2F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close up of a logo&#10;&#10;Description automatically generated">
            <a:extLst>
              <a:ext uri="{FF2B5EF4-FFF2-40B4-BE49-F238E27FC236}">
                <a16:creationId xmlns:a16="http://schemas.microsoft.com/office/drawing/2014/main" id="{13C596BC-E70B-3427-088E-DD71D50A5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560" y="801362"/>
            <a:ext cx="5599697" cy="1813977"/>
          </a:xfrm>
          <a:prstGeom prst="rect">
            <a:avLst/>
          </a:prstGeom>
        </p:spPr>
      </p:pic>
      <p:pic>
        <p:nvPicPr>
          <p:cNvPr id="2" name="Graphic 1">
            <a:extLst>
              <a:ext uri="{FF2B5EF4-FFF2-40B4-BE49-F238E27FC236}">
                <a16:creationId xmlns:a16="http://schemas.microsoft.com/office/drawing/2014/main" id="{53129913-414F-D6EB-A205-AA333B4FD3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7382" y="5774856"/>
            <a:ext cx="424072" cy="43676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CADC917F-8997-CB6F-4A4C-07B2A4DBF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902" y="408816"/>
            <a:ext cx="2654192" cy="2654192"/>
          </a:xfrm>
          <a:prstGeom prst="rect">
            <a:avLst/>
          </a:prstGeom>
        </p:spPr>
      </p:pic>
    </p:spTree>
    <p:extLst>
      <p:ext uri="{BB962C8B-B14F-4D97-AF65-F5344CB8AC3E}">
        <p14:creationId xmlns:p14="http://schemas.microsoft.com/office/powerpoint/2010/main" val="658088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FB139-0145-FB41-47A5-3531CDD08F7A}"/>
              </a:ext>
            </a:extLst>
          </p:cNvPr>
          <p:cNvSpPr>
            <a:spLocks noGrp="1"/>
          </p:cNvSpPr>
          <p:nvPr>
            <p:ph type="title"/>
          </p:nvPr>
        </p:nvSpPr>
        <p:spPr>
          <a:xfrm>
            <a:off x="1142639" y="561203"/>
            <a:ext cx="9932691" cy="1165996"/>
          </a:xfrm>
        </p:spPr>
        <p:txBody>
          <a:bodyPr vert="horz" lIns="91440" tIns="45720" rIns="91440" bIns="45720" rtlCol="0" anchor="b">
            <a:normAutofit/>
          </a:bodyPr>
          <a:lstStyle/>
          <a:p>
            <a:pPr algn="ctr"/>
            <a:br>
              <a:rPr lang="en-US" sz="3700" dirty="0">
                <a:solidFill>
                  <a:srgbClr val="F27273"/>
                </a:solidFill>
                <a:latin typeface="Open Sans" panose="020B0606030504020204" pitchFamily="34" charset="0"/>
                <a:ea typeface="Open Sans" panose="020B0606030504020204" pitchFamily="34" charset="0"/>
                <a:cs typeface="Open Sans" panose="020B0606030504020204" pitchFamily="34" charset="0"/>
              </a:rPr>
            </a:br>
            <a:r>
              <a:rPr lang="en-US" sz="3700" dirty="0">
                <a:solidFill>
                  <a:srgbClr val="F27273"/>
                </a:solidFill>
                <a:latin typeface="Open Sans" panose="020B0606030504020204" pitchFamily="34" charset="0"/>
                <a:ea typeface="Open Sans" panose="020B0606030504020204" pitchFamily="34" charset="0"/>
                <a:cs typeface="Open Sans" panose="020B0606030504020204" pitchFamily="34" charset="0"/>
              </a:rPr>
              <a:t>The Hub Lectures 2024</a:t>
            </a:r>
          </a:p>
        </p:txBody>
      </p:sp>
      <p:sp>
        <p:nvSpPr>
          <p:cNvPr id="19" name="Rectangle 18">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qr code on a white background&#10;&#10;Description automatically generated">
            <a:extLst>
              <a:ext uri="{FF2B5EF4-FFF2-40B4-BE49-F238E27FC236}">
                <a16:creationId xmlns:a16="http://schemas.microsoft.com/office/drawing/2014/main" id="{11B3D1A1-2BBA-C262-C707-A0CB68C61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022" y="2133758"/>
            <a:ext cx="3235692" cy="3235692"/>
          </a:xfrm>
          <a:prstGeom prst="rect">
            <a:avLst/>
          </a:prstGeom>
        </p:spPr>
      </p:pic>
      <p:pic>
        <p:nvPicPr>
          <p:cNvPr id="4" name="Content Placeholder 3" descr="A white text on a gray background&#10;&#10;Description automatically generated">
            <a:extLst>
              <a:ext uri="{FF2B5EF4-FFF2-40B4-BE49-F238E27FC236}">
                <a16:creationId xmlns:a16="http://schemas.microsoft.com/office/drawing/2014/main" id="{A3959C52-D4DA-5952-A919-088D9B891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0724" y="3106631"/>
            <a:ext cx="4486215" cy="1289787"/>
          </a:xfrm>
          <a:prstGeom prst="rect">
            <a:avLst/>
          </a:prstGeom>
        </p:spPr>
      </p:pic>
    </p:spTree>
    <p:extLst>
      <p:ext uri="{BB962C8B-B14F-4D97-AF65-F5344CB8AC3E}">
        <p14:creationId xmlns:p14="http://schemas.microsoft.com/office/powerpoint/2010/main" val="3268096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and pink nebula&#10;&#10;Description automatically generated">
            <a:extLst>
              <a:ext uri="{FF2B5EF4-FFF2-40B4-BE49-F238E27FC236}">
                <a16:creationId xmlns:a16="http://schemas.microsoft.com/office/drawing/2014/main" id="{064DB135-5AD2-5A0D-E964-110962277BE0}"/>
              </a:ext>
            </a:extLst>
          </p:cNvPr>
          <p:cNvPicPr>
            <a:picLocks noChangeAspect="1"/>
          </p:cNvPicPr>
          <p:nvPr/>
        </p:nvPicPr>
        <p:blipFill rotWithShape="1">
          <a:blip r:embed="rId2">
            <a:extLst>
              <a:ext uri="{28A0092B-C50C-407E-A947-70E740481C1C}">
                <a14:useLocalDpi xmlns:a14="http://schemas.microsoft.com/office/drawing/2010/main" val="0"/>
              </a:ext>
            </a:extLst>
          </a:blip>
          <a:srcRect t="2809" r="18998" b="2950"/>
          <a:stretch/>
        </p:blipFill>
        <p:spPr>
          <a:xfrm>
            <a:off x="3523488" y="10"/>
            <a:ext cx="8668512" cy="6857990"/>
          </a:xfrm>
          <a:prstGeom prst="rect">
            <a:avLst/>
          </a:prstGeom>
        </p:spPr>
      </p:pic>
      <p:sp>
        <p:nvSpPr>
          <p:cNvPr id="4" name="Title 3">
            <a:extLst>
              <a:ext uri="{FF2B5EF4-FFF2-40B4-BE49-F238E27FC236}">
                <a16:creationId xmlns:a16="http://schemas.microsoft.com/office/drawing/2014/main" id="{9D2A460F-D53B-E165-BDB5-59BC994C3585}"/>
              </a:ext>
            </a:extLst>
          </p:cNvPr>
          <p:cNvSpPr>
            <a:spLocks noGrp="1"/>
          </p:cNvSpPr>
          <p:nvPr>
            <p:ph type="ctrTitle"/>
          </p:nvPr>
        </p:nvSpPr>
        <p:spPr>
          <a:xfrm>
            <a:off x="-539243" y="2311080"/>
            <a:ext cx="7569750" cy="2085316"/>
          </a:xfrm>
        </p:spPr>
        <p:txBody>
          <a:bodyPr anchor="b">
            <a:normAutofit/>
          </a:bodyPr>
          <a:lstStyle/>
          <a:p>
            <a:r>
              <a:rPr lang="en-US" dirty="0">
                <a:solidFill>
                  <a:srgbClr val="F57CF7"/>
                </a:solidFill>
                <a:effectLst>
                  <a:glow rad="127000">
                    <a:schemeClr val="accent1">
                      <a:alpha val="92000"/>
                    </a:schemeClr>
                  </a:glow>
                  <a:outerShdw blurRad="50800" dist="12700" dir="2700000" algn="tl" rotWithShape="0">
                    <a:prstClr val="black">
                      <a:alpha val="40000"/>
                    </a:prstClr>
                  </a:outerShdw>
                </a:effectLst>
              </a:rPr>
              <a:t>THE CREATION</a:t>
            </a:r>
            <a:br>
              <a:rPr lang="en-US" dirty="0">
                <a:solidFill>
                  <a:srgbClr val="F57CF7"/>
                </a:solidFill>
                <a:effectLst>
                  <a:glow rad="127000">
                    <a:schemeClr val="accent1">
                      <a:alpha val="92000"/>
                    </a:schemeClr>
                  </a:glow>
                  <a:outerShdw blurRad="50800" dist="12700" dir="2700000" algn="tl" rotWithShape="0">
                    <a:prstClr val="black">
                      <a:alpha val="40000"/>
                    </a:prstClr>
                  </a:outerShdw>
                </a:effectLst>
              </a:rPr>
            </a:br>
            <a:r>
              <a:rPr lang="en-US" dirty="0">
                <a:solidFill>
                  <a:srgbClr val="F57CF7"/>
                </a:solidFill>
                <a:effectLst>
                  <a:glow rad="127000">
                    <a:schemeClr val="accent1">
                      <a:alpha val="92000"/>
                    </a:schemeClr>
                  </a:glow>
                  <a:outerShdw blurRad="50800" dist="12700" dir="2700000" algn="tl" rotWithShape="0">
                    <a:prstClr val="black">
                      <a:alpha val="40000"/>
                    </a:prstClr>
                  </a:outerShdw>
                </a:effectLst>
              </a:rPr>
              <a:t>STORY</a:t>
            </a:r>
            <a:br>
              <a:rPr lang="en-US" dirty="0">
                <a:solidFill>
                  <a:schemeClr val="bg1"/>
                </a:solidFill>
              </a:rPr>
            </a:br>
            <a:endParaRPr lang="en-GB" dirty="0">
              <a:solidFill>
                <a:schemeClr val="bg1"/>
              </a:solidFill>
            </a:endParaRPr>
          </a:p>
        </p:txBody>
      </p:sp>
      <p:sp>
        <p:nvSpPr>
          <p:cNvPr id="5" name="Subtitle 4">
            <a:extLst>
              <a:ext uri="{FF2B5EF4-FFF2-40B4-BE49-F238E27FC236}">
                <a16:creationId xmlns:a16="http://schemas.microsoft.com/office/drawing/2014/main" id="{5C0B2572-2615-E45F-5BE0-31F00276A476}"/>
              </a:ext>
            </a:extLst>
          </p:cNvPr>
          <p:cNvSpPr>
            <a:spLocks noGrp="1"/>
          </p:cNvSpPr>
          <p:nvPr>
            <p:ph type="subTitle" idx="1"/>
          </p:nvPr>
        </p:nvSpPr>
        <p:spPr>
          <a:xfrm>
            <a:off x="991493" y="3828131"/>
            <a:ext cx="6039014" cy="1208141"/>
          </a:xfrm>
        </p:spPr>
        <p:txBody>
          <a:bodyPr>
            <a:normAutofit/>
          </a:bodyPr>
          <a:lstStyle/>
          <a:p>
            <a:pPr algn="l"/>
            <a:r>
              <a:rPr lang="en-US" sz="2800" dirty="0">
                <a:solidFill>
                  <a:srgbClr val="7CA5F7"/>
                </a:solidFill>
                <a:effectLst>
                  <a:outerShdw blurRad="50800" dist="38100" algn="l" rotWithShape="0">
                    <a:prstClr val="black">
                      <a:alpha val="40000"/>
                    </a:prstClr>
                  </a:outerShdw>
                </a:effectLst>
              </a:rPr>
              <a:t>Supernatural Worldview</a:t>
            </a:r>
            <a:endParaRPr lang="en-GB" sz="2800" dirty="0">
              <a:solidFill>
                <a:srgbClr val="7CA5F7"/>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2486279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0EB4-BCA3-A1D3-07BB-F5AE2F4BB027}"/>
              </a:ext>
            </a:extLst>
          </p:cNvPr>
          <p:cNvSpPr>
            <a:spLocks noGrp="1"/>
          </p:cNvSpPr>
          <p:nvPr>
            <p:ph type="title"/>
          </p:nvPr>
        </p:nvSpPr>
        <p:spPr>
          <a:xfrm>
            <a:off x="838200" y="681037"/>
            <a:ext cx="10515600" cy="1325563"/>
          </a:xfrm>
        </p:spPr>
        <p:txBody>
          <a:bodyPr>
            <a:noAutofit/>
          </a:bodyPr>
          <a:lstStyle/>
          <a:p>
            <a:r>
              <a:rPr lang="en-US" sz="3200" dirty="0">
                <a:solidFill>
                  <a:srgbClr val="FFFF99"/>
                </a:solidFill>
              </a:rPr>
              <a:t>SERIES ONE: All Things Visible &amp; Invisible</a:t>
            </a:r>
            <a:br>
              <a:rPr lang="en-US" sz="3200" dirty="0">
                <a:solidFill>
                  <a:srgbClr val="FFFF99"/>
                </a:solidFill>
              </a:rPr>
            </a:br>
            <a:r>
              <a:rPr lang="en-US" sz="2400" dirty="0" err="1">
                <a:solidFill>
                  <a:schemeClr val="bg2"/>
                </a:solidFill>
              </a:rPr>
              <a:t>Programme</a:t>
            </a:r>
            <a:r>
              <a:rPr lang="en-US" sz="2400" dirty="0">
                <a:solidFill>
                  <a:schemeClr val="bg2"/>
                </a:solidFill>
              </a:rPr>
              <a:t>: Saturday 17 February 2pm – 5.30pm (GMT)</a:t>
            </a:r>
            <a:br>
              <a:rPr lang="en-US" sz="2400" dirty="0">
                <a:solidFill>
                  <a:schemeClr val="bg2"/>
                </a:solidFill>
              </a:rPr>
            </a:br>
            <a:r>
              <a:rPr lang="en-US" sz="2000" dirty="0">
                <a:solidFill>
                  <a:schemeClr val="bg2"/>
                </a:solidFill>
              </a:rPr>
              <a:t>(Live from 1.30pm)</a:t>
            </a:r>
            <a:br>
              <a:rPr lang="en-US" sz="2400" dirty="0">
                <a:solidFill>
                  <a:srgbClr val="FFFF99"/>
                </a:solidFill>
              </a:rPr>
            </a:br>
            <a:endParaRPr lang="en-US" sz="3200" dirty="0">
              <a:solidFill>
                <a:srgbClr val="FFFF99"/>
              </a:solidFill>
            </a:endParaRPr>
          </a:p>
        </p:txBody>
      </p:sp>
      <p:sp>
        <p:nvSpPr>
          <p:cNvPr id="3" name="Content Placeholder 2">
            <a:extLst>
              <a:ext uri="{FF2B5EF4-FFF2-40B4-BE49-F238E27FC236}">
                <a16:creationId xmlns:a16="http://schemas.microsoft.com/office/drawing/2014/main" id="{776D64B4-3E57-AE77-7790-F0CF8F7B3164}"/>
              </a:ext>
            </a:extLst>
          </p:cNvPr>
          <p:cNvSpPr>
            <a:spLocks noGrp="1"/>
          </p:cNvSpPr>
          <p:nvPr>
            <p:ph idx="1"/>
          </p:nvPr>
        </p:nvSpPr>
        <p:spPr/>
        <p:txBody>
          <a:bodyPr>
            <a:normAutofit lnSpcReduction="10000"/>
          </a:bodyPr>
          <a:lstStyle/>
          <a:p>
            <a:pPr lvl="2">
              <a:spcBef>
                <a:spcPts val="600"/>
              </a:spcBef>
              <a:spcAft>
                <a:spcPts val="600"/>
              </a:spcAft>
            </a:pPr>
            <a:r>
              <a:rPr lang="en-US" sz="2800" b="1" dirty="0"/>
              <a:t>Lecture 4. Humanity and the Image of God</a:t>
            </a:r>
          </a:p>
          <a:p>
            <a:pPr marL="914400" lvl="2" indent="0">
              <a:spcBef>
                <a:spcPts val="0"/>
              </a:spcBef>
              <a:spcAft>
                <a:spcPts val="1200"/>
              </a:spcAft>
              <a:buNone/>
            </a:pPr>
            <a:r>
              <a:rPr lang="en-US" sz="2400" dirty="0"/>
              <a:t>	(2.00pm – 2.50pm)</a:t>
            </a:r>
          </a:p>
          <a:p>
            <a:pPr lvl="2">
              <a:spcBef>
                <a:spcPts val="600"/>
              </a:spcBef>
              <a:spcAft>
                <a:spcPts val="600"/>
              </a:spcAft>
            </a:pPr>
            <a:r>
              <a:rPr lang="en-US" sz="2800" b="1" dirty="0"/>
              <a:t>Lecture 5. Male and Female in the Creation Story</a:t>
            </a:r>
          </a:p>
          <a:p>
            <a:pPr marL="1371600" lvl="3" indent="0">
              <a:spcBef>
                <a:spcPts val="600"/>
              </a:spcBef>
              <a:spcAft>
                <a:spcPts val="1200"/>
              </a:spcAft>
              <a:buNone/>
            </a:pPr>
            <a:r>
              <a:rPr lang="en-US" sz="2400" dirty="0"/>
              <a:t>	(3.00pm – 3.50pm)</a:t>
            </a:r>
          </a:p>
          <a:p>
            <a:pPr lvl="2">
              <a:spcBef>
                <a:spcPts val="600"/>
              </a:spcBef>
              <a:spcAft>
                <a:spcPts val="600"/>
              </a:spcAft>
            </a:pPr>
            <a:r>
              <a:rPr lang="en-US" sz="2800" b="1" dirty="0"/>
              <a:t>Lecture 6. Male and Female Identity</a:t>
            </a:r>
          </a:p>
          <a:p>
            <a:pPr marL="914400" lvl="2" indent="0">
              <a:spcBef>
                <a:spcPts val="600"/>
              </a:spcBef>
              <a:spcAft>
                <a:spcPts val="1200"/>
              </a:spcAft>
              <a:buNone/>
            </a:pPr>
            <a:r>
              <a:rPr lang="en-US" sz="2400" dirty="0"/>
              <a:t>	(4.10pm – 5.00pm)</a:t>
            </a:r>
          </a:p>
          <a:p>
            <a:pPr lvl="2">
              <a:spcBef>
                <a:spcPts val="600"/>
              </a:spcBef>
              <a:spcAft>
                <a:spcPts val="600"/>
              </a:spcAft>
            </a:pPr>
            <a:r>
              <a:rPr lang="en-US" sz="2800" b="1" dirty="0"/>
              <a:t>Q &amp; A</a:t>
            </a:r>
          </a:p>
          <a:p>
            <a:pPr marL="914400" lvl="2" indent="0">
              <a:spcBef>
                <a:spcPts val="600"/>
              </a:spcBef>
              <a:spcAft>
                <a:spcPts val="1800"/>
              </a:spcAft>
              <a:buNone/>
            </a:pPr>
            <a:r>
              <a:rPr lang="en-US" sz="2400" dirty="0"/>
              <a:t>	(5.00pm – 5.30pm)</a:t>
            </a:r>
          </a:p>
          <a:p>
            <a:pPr lvl="2">
              <a:spcBef>
                <a:spcPts val="600"/>
              </a:spcBef>
              <a:spcAft>
                <a:spcPts val="1800"/>
              </a:spcAft>
            </a:pPr>
            <a:endParaRPr lang="en-US" sz="2800" dirty="0"/>
          </a:p>
          <a:p>
            <a:pPr marL="0" indent="0">
              <a:buNone/>
            </a:pPr>
            <a:endParaRPr lang="en-GB" dirty="0"/>
          </a:p>
        </p:txBody>
      </p:sp>
    </p:spTree>
    <p:extLst>
      <p:ext uri="{BB962C8B-B14F-4D97-AF65-F5344CB8AC3E}">
        <p14:creationId xmlns:p14="http://schemas.microsoft.com/office/powerpoint/2010/main" val="1613204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FOUR: </a:t>
            </a:r>
            <a:br>
              <a:rPr lang="en-US" sz="3600" dirty="0"/>
            </a:br>
            <a:r>
              <a:rPr lang="en-US" sz="3600" dirty="0"/>
              <a:t>Humanity and the Image of God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5" cy="4351338"/>
          </a:xfrm>
        </p:spPr>
        <p:txBody>
          <a:bodyPr>
            <a:normAutofit/>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There are 3 main ways scholars have understood the Imago Dei.</a:t>
            </a:r>
          </a:p>
          <a:p>
            <a:pPr marL="800100" lvl="1" indent="-342900">
              <a:spcAft>
                <a:spcPts val="600"/>
              </a:spcAft>
              <a:buFont typeface="Symbol" panose="05050102010706020507" pitchFamily="18" charset="2"/>
              <a:buChar char=""/>
            </a:pPr>
            <a:r>
              <a:rPr lang="en-US"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Substantive view</a:t>
            </a:r>
            <a:r>
              <a:rPr lang="en-US"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kern="100" dirty="0">
                <a:effectLst/>
                <a:latin typeface="Open Sans" panose="020B0606030504020204" pitchFamily="34" charset="0"/>
                <a:ea typeface="Calibri" panose="020F0502020204030204" pitchFamily="34" charset="0"/>
                <a:cs typeface="Arial" panose="020B0604020202020204" pitchFamily="34" charset="0"/>
              </a:rPr>
              <a:t>– characteristics or qualities that God possesses and has specifically given to humanity.</a:t>
            </a:r>
          </a:p>
          <a:p>
            <a:pPr marL="800100" lvl="1" indent="-342900">
              <a:spcAft>
                <a:spcPts val="600"/>
              </a:spcAft>
              <a:buFont typeface="Symbol" panose="05050102010706020507" pitchFamily="18" charset="2"/>
              <a:buChar char=""/>
            </a:pPr>
            <a:r>
              <a:rPr lang="en-US"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Relational view</a:t>
            </a:r>
            <a:r>
              <a:rPr lang="en-US"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kern="100" dirty="0">
                <a:effectLst/>
                <a:latin typeface="Open Sans" panose="020B0606030504020204" pitchFamily="34" charset="0"/>
                <a:ea typeface="Calibri" panose="020F0502020204030204" pitchFamily="34" charset="0"/>
                <a:cs typeface="Arial" panose="020B0604020202020204" pitchFamily="34" charset="0"/>
              </a:rPr>
              <a:t>– the relational nature of God (inherent in his trinitarian nature) given to humanity in order that we can reflect his relational holiness to the world. Also, the capacity to form social relationships with the external created order and in particular with other humans.</a:t>
            </a:r>
            <a:endParaRPr lang="en-GB" kern="100" dirty="0">
              <a:effectLst/>
              <a:latin typeface="Open Sans" panose="020B0606030504020204" pitchFamily="34" charset="0"/>
              <a:ea typeface="Calibri" panose="020F0502020204030204" pitchFamily="34" charset="0"/>
              <a:cs typeface="Arial" panose="020B0604020202020204" pitchFamily="34" charset="0"/>
            </a:endParaRPr>
          </a:p>
          <a:p>
            <a:pPr marL="800100" lvl="1" indent="-342900">
              <a:spcAft>
                <a:spcPts val="600"/>
              </a:spcAft>
              <a:buFont typeface="Symbol" panose="05050102010706020507" pitchFamily="18" charset="2"/>
              <a:buChar char=""/>
            </a:pPr>
            <a:r>
              <a:rPr lang="en-US"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Functional view</a:t>
            </a:r>
            <a:r>
              <a:rPr lang="en-US"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kern="100" dirty="0">
                <a:effectLst/>
                <a:latin typeface="Open Sans" panose="020B0606030504020204" pitchFamily="34" charset="0"/>
                <a:ea typeface="Calibri" panose="020F0502020204030204" pitchFamily="34" charset="0"/>
                <a:cs typeface="Arial" panose="020B0604020202020204" pitchFamily="34" charset="0"/>
              </a:rPr>
              <a:t>– the status or role God gave humans as his royal representatives on the earth.</a:t>
            </a:r>
            <a:endParaRPr lang="en-GB" kern="100" dirty="0">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3617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FOUR: </a:t>
            </a:r>
            <a:br>
              <a:rPr lang="en-US" sz="3600" dirty="0"/>
            </a:br>
            <a:r>
              <a:rPr lang="en-US" sz="3600" dirty="0"/>
              <a:t>Humanity and the Image of God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5" cy="4351338"/>
          </a:xfrm>
        </p:spPr>
        <p:txBody>
          <a:bodyPr>
            <a:normAutofit/>
          </a:bodyPr>
          <a:lstStyle/>
          <a:p>
            <a:pPr marL="0" indent="0">
              <a:spcAft>
                <a:spcPts val="12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The image of God is the status God has given humanity as his vice-regents on the earth.</a:t>
            </a:r>
          </a:p>
          <a:p>
            <a:pPr marL="0" indent="0">
              <a:buNone/>
            </a:pPr>
            <a:r>
              <a:rPr lang="en-GB" sz="2200" b="1" kern="100" dirty="0">
                <a:effectLst/>
                <a:latin typeface="Open Sans" panose="020B0606030504020204" pitchFamily="34" charset="0"/>
                <a:ea typeface="Calibri" panose="020F0502020204030204" pitchFamily="34" charset="0"/>
                <a:cs typeface="Arial" panose="020B0604020202020204" pitchFamily="34" charset="0"/>
              </a:rPr>
              <a:t>Genesis 1:26-28</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Bef>
                <a:spcPts val="0"/>
              </a:spcBef>
              <a:spcAft>
                <a:spcPts val="600"/>
              </a:spcAft>
              <a:buNone/>
            </a:pPr>
            <a:r>
              <a:rPr lang="en-GB" sz="2200" i="1" kern="100" baseline="30000" dirty="0">
                <a:effectLst/>
                <a:latin typeface="Open Sans" panose="020B0606030504020204" pitchFamily="34" charset="0"/>
                <a:ea typeface="Calibri" panose="020F0502020204030204" pitchFamily="34" charset="0"/>
                <a:cs typeface="Arial" panose="020B0604020202020204" pitchFamily="34" charset="0"/>
              </a:rPr>
              <a:t>26</a:t>
            </a:r>
            <a:r>
              <a:rPr lang="en-GB" sz="2200" i="1" kern="100" dirty="0">
                <a:effectLst/>
                <a:latin typeface="Open Sans" panose="020B0606030504020204" pitchFamily="34" charset="0"/>
                <a:ea typeface="Calibri" panose="020F0502020204030204" pitchFamily="34" charset="0"/>
                <a:cs typeface="Arial" panose="020B0604020202020204" pitchFamily="34" charset="0"/>
              </a:rPr>
              <a:t>Then God said, "Let us make man in our image, after our likeness. And let them have dominion over the fish of the sea and over the birds of the heavens and over the livestock and over all the earth and over every creeping thing that creeps on the earth.“</a:t>
            </a:r>
            <a:r>
              <a:rPr lang="en-GB" sz="2200" kern="100" dirty="0">
                <a:latin typeface="Open Sans" panose="020B0606030504020204" pitchFamily="34" charset="0"/>
                <a:ea typeface="Calibri" panose="020F0502020204030204" pitchFamily="34" charset="0"/>
                <a:cs typeface="Arial" panose="020B0604020202020204" pitchFamily="34" charset="0"/>
              </a:rPr>
              <a:t> </a:t>
            </a:r>
            <a:r>
              <a:rPr lang="en-GB" sz="2200" i="1" kern="100" baseline="30000" dirty="0">
                <a:effectLst/>
                <a:latin typeface="Open Sans" panose="020B0606030504020204" pitchFamily="34" charset="0"/>
                <a:ea typeface="Calibri" panose="020F0502020204030204" pitchFamily="34" charset="0"/>
                <a:cs typeface="Arial" panose="020B0604020202020204" pitchFamily="34" charset="0"/>
              </a:rPr>
              <a:t>27</a:t>
            </a:r>
            <a:r>
              <a:rPr lang="en-GB" sz="2200" i="1" kern="100" dirty="0">
                <a:effectLst/>
                <a:latin typeface="Open Sans" panose="020B0606030504020204" pitchFamily="34" charset="0"/>
                <a:ea typeface="Calibri" panose="020F0502020204030204" pitchFamily="34" charset="0"/>
                <a:cs typeface="Arial" panose="020B0604020202020204" pitchFamily="34" charset="0"/>
              </a:rPr>
              <a:t>So God created man in his own image, in the image of God he created him; male and female he created them. </a:t>
            </a:r>
            <a:r>
              <a:rPr lang="en-GB" sz="2200" kern="100" dirty="0">
                <a:latin typeface="Open Sans" panose="020B0606030504020204" pitchFamily="34" charset="0"/>
                <a:ea typeface="Calibri" panose="020F0502020204030204" pitchFamily="34" charset="0"/>
                <a:cs typeface="Arial" panose="020B0604020202020204" pitchFamily="34" charset="0"/>
              </a:rPr>
              <a:t> </a:t>
            </a:r>
            <a:r>
              <a:rPr lang="en-GB" sz="2200" i="1" kern="100" baseline="30000" dirty="0">
                <a:effectLst/>
                <a:latin typeface="Open Sans" panose="020B0606030504020204" pitchFamily="34" charset="0"/>
                <a:ea typeface="Calibri" panose="020F0502020204030204" pitchFamily="34" charset="0"/>
                <a:cs typeface="Arial" panose="020B0604020202020204" pitchFamily="34" charset="0"/>
              </a:rPr>
              <a:t>28</a:t>
            </a:r>
            <a:r>
              <a:rPr lang="en-GB" sz="2200" i="1" kern="100" dirty="0">
                <a:effectLst/>
                <a:latin typeface="Open Sans" panose="020B0606030504020204" pitchFamily="34" charset="0"/>
                <a:ea typeface="Calibri" panose="020F0502020204030204" pitchFamily="34" charset="0"/>
                <a:cs typeface="Arial" panose="020B0604020202020204" pitchFamily="34" charset="0"/>
              </a:rPr>
              <a:t>And God blessed them. And God said to them, "Be fruitful and multiply and fill the earth and subdue it and have dominion over the fish of the sea and over the birds of the heavens and over every living thing that moves on the earth." ESV</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457200" indent="-457200">
              <a:spcAft>
                <a:spcPts val="600"/>
              </a:spcAft>
              <a:buFont typeface="+mj-lt"/>
              <a:buAutoNum type="arabicPeriod"/>
            </a:pPr>
            <a:endPar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4911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FOUR: </a:t>
            </a:r>
            <a:br>
              <a:rPr lang="en-US" sz="3600" dirty="0"/>
            </a:br>
            <a:r>
              <a:rPr lang="en-US" sz="3600" dirty="0"/>
              <a:t>Humanity and the Image of God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5" cy="4351338"/>
          </a:xfrm>
        </p:spPr>
        <p:txBody>
          <a:bodyPr>
            <a:normAutofit/>
          </a:bodyPr>
          <a:lstStyle/>
          <a:p>
            <a:pPr marL="0" indent="0">
              <a:spcAft>
                <a:spcPts val="12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“…Let </a:t>
            </a:r>
            <a:r>
              <a:rPr lang="en-US"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us</a:t>
            </a: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make man in </a:t>
            </a:r>
            <a:r>
              <a:rPr lang="en-US"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our</a:t>
            </a: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image, after </a:t>
            </a:r>
            <a:r>
              <a:rPr lang="en-US"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our</a:t>
            </a: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likeness…” </a:t>
            </a:r>
          </a:p>
          <a:p>
            <a:pPr marL="0" indent="0">
              <a:buNone/>
            </a:pPr>
            <a:r>
              <a:rPr lang="en-GB"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Who do these plurals refer to?</a:t>
            </a:r>
          </a:p>
          <a:p>
            <a:pPr lvl="1">
              <a:spcAft>
                <a:spcPts val="600"/>
              </a:spcAft>
            </a:pPr>
            <a:r>
              <a:rPr lang="en-GB" sz="2200"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Trinity</a:t>
            </a:r>
            <a:r>
              <a:rPr lang="en-GB" sz="22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GB" sz="2200" kern="100" dirty="0">
                <a:effectLst/>
                <a:latin typeface="Open Sans" panose="020B0606030504020204" pitchFamily="34" charset="0"/>
                <a:ea typeface="Calibri" panose="020F0502020204030204" pitchFamily="34" charset="0"/>
                <a:cs typeface="Arial" panose="020B0604020202020204" pitchFamily="34" charset="0"/>
              </a:rPr>
              <a:t>No. God does not have to inform himself, or the other members of the Trinity – they are co-eternal, co-equal and co-omniscient.</a:t>
            </a:r>
          </a:p>
          <a:p>
            <a:pPr lvl="1">
              <a:spcAft>
                <a:spcPts val="600"/>
              </a:spcAft>
            </a:pPr>
            <a:r>
              <a:rPr lang="en-GB" sz="2200"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Majesty</a:t>
            </a:r>
            <a:r>
              <a:rPr lang="en-GB" sz="22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GB" sz="2200" kern="100" dirty="0">
                <a:effectLst/>
                <a:latin typeface="Open Sans" panose="020B0606030504020204" pitchFamily="34" charset="0"/>
                <a:ea typeface="Calibri" panose="020F0502020204030204" pitchFamily="34" charset="0"/>
                <a:cs typeface="Arial" panose="020B0604020202020204" pitchFamily="34" charset="0"/>
              </a:rPr>
              <a:t>No. If God were merely referring to himself using the ‘royal we’, the plural of majesty, then to whom is he speaking? He is announcing his intention to someone or some others apart from himself.</a:t>
            </a:r>
          </a:p>
          <a:p>
            <a:pPr lvl="1">
              <a:spcAft>
                <a:spcPts val="600"/>
              </a:spcAft>
            </a:pPr>
            <a:r>
              <a:rPr lang="en-GB" sz="2200"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Heavenly or divine Council?</a:t>
            </a:r>
            <a:r>
              <a:rPr lang="en-GB" sz="22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GB" sz="2200" kern="100" dirty="0">
                <a:effectLst/>
                <a:latin typeface="Open Sans" panose="020B0606030504020204" pitchFamily="34" charset="0"/>
                <a:ea typeface="Calibri" panose="020F0502020204030204" pitchFamily="34" charset="0"/>
                <a:cs typeface="Arial" panose="020B0604020202020204" pitchFamily="34" charset="0"/>
              </a:rPr>
              <a:t>More likely.</a:t>
            </a:r>
          </a:p>
          <a:p>
            <a:pPr marL="0" indent="0">
              <a:spcAft>
                <a:spcPts val="600"/>
              </a:spcAft>
              <a:buNone/>
            </a:pP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457200" indent="-457200">
              <a:spcAft>
                <a:spcPts val="600"/>
              </a:spcAft>
              <a:buFont typeface="+mj-lt"/>
              <a:buAutoNum type="arabicPeriod"/>
            </a:pPr>
            <a:endParaRPr lang="en-US" sz="24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6668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FOUR: </a:t>
            </a:r>
            <a:br>
              <a:rPr lang="en-US" sz="3600" dirty="0"/>
            </a:br>
            <a:r>
              <a:rPr lang="en-US" sz="3600" dirty="0"/>
              <a:t>Humanity and the Image of God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5" cy="4351338"/>
          </a:xfrm>
        </p:spPr>
        <p:txBody>
          <a:bodyPr>
            <a:normAutofit/>
          </a:bodyPr>
          <a:lstStyle/>
          <a:p>
            <a:pPr marL="0" indent="0">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“Morning stars, sons of God”</a:t>
            </a:r>
          </a:p>
          <a:p>
            <a:pPr marL="0" indent="0">
              <a:buNone/>
            </a:pPr>
            <a:r>
              <a:rPr lang="en-GB" sz="2400" kern="100" dirty="0">
                <a:effectLst/>
                <a:latin typeface="Open Sans" panose="020B0606030504020204" pitchFamily="34" charset="0"/>
                <a:ea typeface="Calibri" panose="020F0502020204030204" pitchFamily="34" charset="0"/>
                <a:cs typeface="Arial" panose="020B0604020202020204" pitchFamily="34" charset="0"/>
              </a:rPr>
              <a:t>Job 38:4-7</a:t>
            </a:r>
          </a:p>
          <a:p>
            <a:pPr marL="0" indent="0">
              <a:spcBef>
                <a:spcPts val="0"/>
              </a:spcBef>
              <a:spcAft>
                <a:spcPts val="600"/>
              </a:spcAft>
              <a:buNone/>
            </a:pPr>
            <a:r>
              <a:rPr lang="en-GB" sz="2400" i="1" kern="100" baseline="30000" dirty="0">
                <a:effectLst/>
                <a:latin typeface="Open Sans" panose="020B0606030504020204" pitchFamily="34" charset="0"/>
                <a:ea typeface="Calibri" panose="020F0502020204030204" pitchFamily="34" charset="0"/>
                <a:cs typeface="Arial" panose="020B0604020202020204" pitchFamily="34" charset="0"/>
              </a:rPr>
              <a:t>4</a:t>
            </a:r>
            <a:r>
              <a:rPr lang="en-GB" sz="2400" i="1" kern="100" dirty="0">
                <a:effectLst/>
                <a:latin typeface="Open Sans" panose="020B0606030504020204" pitchFamily="34" charset="0"/>
                <a:ea typeface="Calibri" panose="020F0502020204030204" pitchFamily="34" charset="0"/>
                <a:cs typeface="Arial" panose="020B0604020202020204" pitchFamily="34" charset="0"/>
              </a:rPr>
              <a:t>"Where were you when I laid the foundation of the earth? Tell me, if you have understanding. </a:t>
            </a:r>
            <a:r>
              <a:rPr lang="en-GB" sz="2400" i="1" kern="100" baseline="30000" dirty="0">
                <a:effectLst/>
                <a:latin typeface="Open Sans" panose="020B0606030504020204" pitchFamily="34" charset="0"/>
                <a:ea typeface="Calibri" panose="020F0502020204030204" pitchFamily="34" charset="0"/>
                <a:cs typeface="Arial" panose="020B0604020202020204" pitchFamily="34" charset="0"/>
              </a:rPr>
              <a:t>5</a:t>
            </a:r>
            <a:r>
              <a:rPr lang="en-GB" sz="2400" i="1" kern="100" dirty="0">
                <a:effectLst/>
                <a:latin typeface="Open Sans" panose="020B0606030504020204" pitchFamily="34" charset="0"/>
                <a:ea typeface="Calibri" panose="020F0502020204030204" pitchFamily="34" charset="0"/>
                <a:cs typeface="Arial" panose="020B0604020202020204" pitchFamily="34" charset="0"/>
              </a:rPr>
              <a:t>Who determined its measurements—surely you know! Or who stretched the line upon it? </a:t>
            </a:r>
            <a:r>
              <a:rPr lang="en-GB" sz="2400" i="1" kern="100" baseline="30000" dirty="0">
                <a:effectLst/>
                <a:latin typeface="Open Sans" panose="020B0606030504020204" pitchFamily="34" charset="0"/>
                <a:ea typeface="Calibri" panose="020F0502020204030204" pitchFamily="34" charset="0"/>
                <a:cs typeface="Arial" panose="020B0604020202020204" pitchFamily="34" charset="0"/>
              </a:rPr>
              <a:t>6</a:t>
            </a:r>
            <a:r>
              <a:rPr lang="en-GB" sz="2400" i="1" kern="100" dirty="0">
                <a:effectLst/>
                <a:latin typeface="Open Sans" panose="020B0606030504020204" pitchFamily="34" charset="0"/>
                <a:ea typeface="Calibri" panose="020F0502020204030204" pitchFamily="34" charset="0"/>
                <a:cs typeface="Arial" panose="020B0604020202020204" pitchFamily="34" charset="0"/>
              </a:rPr>
              <a:t>On what were its bases sunk, or who laid its cornerstone, </a:t>
            </a:r>
            <a:r>
              <a:rPr lang="en-GB" sz="2400" i="1" kern="100" baseline="30000" dirty="0">
                <a:effectLst/>
                <a:latin typeface="Open Sans" panose="020B0606030504020204" pitchFamily="34" charset="0"/>
                <a:ea typeface="Calibri" panose="020F0502020204030204" pitchFamily="34" charset="0"/>
                <a:cs typeface="Arial" panose="020B0604020202020204" pitchFamily="34" charset="0"/>
              </a:rPr>
              <a:t>7</a:t>
            </a:r>
            <a:r>
              <a:rPr lang="en-GB" sz="2400" i="1" kern="100" dirty="0">
                <a:effectLst/>
                <a:latin typeface="Open Sans" panose="020B0606030504020204" pitchFamily="34" charset="0"/>
                <a:ea typeface="Calibri" panose="020F0502020204030204" pitchFamily="34" charset="0"/>
                <a:cs typeface="Arial" panose="020B0604020202020204" pitchFamily="34" charset="0"/>
              </a:rPr>
              <a:t>when the morning stars sang together and all the sons of God shouted for joy? ESV</a:t>
            </a:r>
            <a:endParaRPr lang="en-GB" sz="24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In the OT, “morning stars”, “sons of God”, “holy ones”, “heavenly host”, “gods” (</a:t>
            </a:r>
            <a:r>
              <a:rPr lang="en-US" sz="2400"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elohim</a:t>
            </a: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“armies of heaven”, all refer to the same spiritual beings, the heavenly sons of God.</a:t>
            </a:r>
            <a:endParaRPr lang="en-GB"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3149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FOUR: </a:t>
            </a:r>
            <a:br>
              <a:rPr lang="en-US" sz="3600" dirty="0"/>
            </a:br>
            <a:r>
              <a:rPr lang="en-US" sz="3600" dirty="0"/>
              <a:t>Humanity and the Image of God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5" cy="4351338"/>
          </a:xfrm>
        </p:spPr>
        <p:txBody>
          <a:bodyPr>
            <a:normAutofit/>
          </a:bodyPr>
          <a:lstStyle/>
          <a:p>
            <a:pPr marL="0" indent="0">
              <a:buNone/>
            </a:pPr>
            <a:r>
              <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Imagers of God</a:t>
            </a:r>
            <a:endPar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lvl="1">
              <a:spcAft>
                <a:spcPts val="600"/>
              </a:spcAft>
            </a:pPr>
            <a:r>
              <a:rPr lang="en-GB" kern="100" dirty="0">
                <a:effectLst/>
                <a:latin typeface="Open Sans" panose="020B0606030504020204" pitchFamily="34" charset="0"/>
                <a:ea typeface="Calibri" panose="020F0502020204030204" pitchFamily="34" charset="0"/>
                <a:cs typeface="Arial" panose="020B0604020202020204" pitchFamily="34" charset="0"/>
              </a:rPr>
              <a:t>The heavenly sons of God were given a family status and role as members of the divine council.</a:t>
            </a:r>
          </a:p>
          <a:p>
            <a:pPr lvl="1">
              <a:spcAft>
                <a:spcPts val="600"/>
              </a:spcAft>
            </a:pPr>
            <a:r>
              <a:rPr lang="en-GB" kern="100" dirty="0">
                <a:effectLst/>
                <a:latin typeface="Open Sans" panose="020B0606030504020204" pitchFamily="34" charset="0"/>
                <a:ea typeface="Calibri" panose="020F0502020204030204" pitchFamily="34" charset="0"/>
                <a:cs typeface="Arial" panose="020B0604020202020204" pitchFamily="34" charset="0"/>
              </a:rPr>
              <a:t>They were created to assist God in his heavenly rulership and government. </a:t>
            </a:r>
          </a:p>
          <a:p>
            <a:pPr lvl="1">
              <a:spcAft>
                <a:spcPts val="600"/>
              </a:spcAft>
            </a:pPr>
            <a:r>
              <a:rPr lang="en-US" kern="100" dirty="0">
                <a:effectLst/>
                <a:latin typeface="Open Sans" panose="020B0606030504020204" pitchFamily="34" charset="0"/>
                <a:ea typeface="Calibri" panose="020F0502020204030204" pitchFamily="34" charset="0"/>
                <a:cs typeface="Arial" panose="020B0604020202020204" pitchFamily="34" charset="0"/>
              </a:rPr>
              <a:t>As divine council members they reflect God’s governorship of the cosmos.</a:t>
            </a:r>
            <a:endParaRPr lang="en-GB" kern="100" dirty="0">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6307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FOUR: </a:t>
            </a:r>
            <a:br>
              <a:rPr lang="en-US" sz="3600" dirty="0"/>
            </a:br>
            <a:r>
              <a:rPr lang="en-US" sz="3600" dirty="0"/>
              <a:t>Humanity and the Image of God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The divine council at work </a:t>
            </a:r>
          </a:p>
          <a:p>
            <a:pPr marL="0" indent="0">
              <a:buNone/>
            </a:pPr>
            <a:r>
              <a:rPr lang="en-GB" sz="2200" kern="100" dirty="0">
                <a:effectLst/>
                <a:latin typeface="Open Sans" panose="020B0606030504020204" pitchFamily="34" charset="0"/>
                <a:ea typeface="Calibri" panose="020F0502020204030204" pitchFamily="34" charset="0"/>
                <a:cs typeface="Arial" panose="020B0604020202020204" pitchFamily="34" charset="0"/>
              </a:rPr>
              <a:t>1 Kings 22:19-21</a:t>
            </a:r>
          </a:p>
          <a:p>
            <a:pPr marL="0" indent="0">
              <a:spcBef>
                <a:spcPts val="0"/>
              </a:spcBef>
              <a:spcAft>
                <a:spcPts val="600"/>
              </a:spcAft>
              <a:buNone/>
            </a:pPr>
            <a:r>
              <a:rPr lang="en-GB" sz="2200" i="1" kern="100" baseline="30000" dirty="0">
                <a:effectLst/>
                <a:latin typeface="Open Sans" panose="020B0606030504020204" pitchFamily="34" charset="0"/>
                <a:ea typeface="Calibri" panose="020F0502020204030204" pitchFamily="34" charset="0"/>
                <a:cs typeface="Arial" panose="020B0604020202020204" pitchFamily="34" charset="0"/>
              </a:rPr>
              <a:t>19</a:t>
            </a:r>
            <a:r>
              <a:rPr lang="en-GB" sz="2200" i="1" kern="100" dirty="0">
                <a:effectLst/>
                <a:latin typeface="Open Sans" panose="020B0606030504020204" pitchFamily="34" charset="0"/>
                <a:ea typeface="Calibri" panose="020F0502020204030204" pitchFamily="34" charset="0"/>
                <a:cs typeface="Arial" panose="020B0604020202020204" pitchFamily="34" charset="0"/>
              </a:rPr>
              <a:t>And Micaiah said, "Therefore hear the word of the Lord: I saw the Lord sitting on his throne, and all the host of heaven standing beside him on his right hand and on his left; </a:t>
            </a:r>
            <a:r>
              <a:rPr lang="en-GB" sz="2200" i="1" kern="100" baseline="30000" dirty="0">
                <a:effectLst/>
                <a:latin typeface="Open Sans" panose="020B0606030504020204" pitchFamily="34" charset="0"/>
                <a:ea typeface="Calibri" panose="020F0502020204030204" pitchFamily="34" charset="0"/>
                <a:cs typeface="Arial" panose="020B0604020202020204" pitchFamily="34" charset="0"/>
              </a:rPr>
              <a:t>20</a:t>
            </a:r>
            <a:r>
              <a:rPr lang="en-GB" sz="2200" i="1" kern="100" dirty="0">
                <a:effectLst/>
                <a:latin typeface="Open Sans" panose="020B0606030504020204" pitchFamily="34" charset="0"/>
                <a:ea typeface="Calibri" panose="020F0502020204030204" pitchFamily="34" charset="0"/>
                <a:cs typeface="Arial" panose="020B0604020202020204" pitchFamily="34" charset="0"/>
              </a:rPr>
              <a:t>and the Lord said, 'Who will entice Ahab, that he may go up and fall at </a:t>
            </a:r>
            <a:r>
              <a:rPr lang="en-GB" sz="2200" i="1" kern="100" dirty="0" err="1">
                <a:effectLst/>
                <a:latin typeface="Open Sans" panose="020B0606030504020204" pitchFamily="34" charset="0"/>
                <a:ea typeface="Calibri" panose="020F0502020204030204" pitchFamily="34" charset="0"/>
                <a:cs typeface="Arial" panose="020B0604020202020204" pitchFamily="34" charset="0"/>
              </a:rPr>
              <a:t>Ramoth-gilead</a:t>
            </a:r>
            <a:r>
              <a:rPr lang="en-GB" sz="2200" i="1" kern="100" dirty="0">
                <a:effectLst/>
                <a:latin typeface="Open Sans" panose="020B0606030504020204" pitchFamily="34" charset="0"/>
                <a:ea typeface="Calibri" panose="020F0502020204030204" pitchFamily="34" charset="0"/>
                <a:cs typeface="Arial" panose="020B0604020202020204" pitchFamily="34" charset="0"/>
              </a:rPr>
              <a:t>?' And one said one thing, and another said another. </a:t>
            </a:r>
            <a:r>
              <a:rPr lang="en-GB" sz="2200" i="1" kern="100" baseline="30000" dirty="0">
                <a:effectLst/>
                <a:latin typeface="Open Sans" panose="020B0606030504020204" pitchFamily="34" charset="0"/>
                <a:ea typeface="Calibri" panose="020F0502020204030204" pitchFamily="34" charset="0"/>
                <a:cs typeface="Arial" panose="020B0604020202020204" pitchFamily="34" charset="0"/>
              </a:rPr>
              <a:t>21</a:t>
            </a:r>
            <a:r>
              <a:rPr lang="en-GB" sz="2200" i="1" kern="100" dirty="0">
                <a:effectLst/>
                <a:latin typeface="Open Sans" panose="020B0606030504020204" pitchFamily="34" charset="0"/>
                <a:ea typeface="Calibri" panose="020F0502020204030204" pitchFamily="34" charset="0"/>
                <a:cs typeface="Arial" panose="020B0604020202020204" pitchFamily="34" charset="0"/>
              </a:rPr>
              <a:t>Then a spirit came forward and stood before the Lord, saying, 'I will entice him.' ESV</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lvl="1">
              <a:spcAft>
                <a:spcPts val="600"/>
              </a:spcAft>
            </a:pPr>
            <a:r>
              <a:rPr lang="en-GB" kern="100" dirty="0">
                <a:effectLst/>
                <a:latin typeface="Open Sans" panose="020B0606030504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08015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PART ONE: </a:t>
            </a:r>
            <a:br>
              <a:rPr lang="en-US" sz="3600" dirty="0"/>
            </a:br>
            <a:r>
              <a:rPr lang="en-US" sz="3600" dirty="0"/>
              <a:t>All things visible and invisible</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10045486" cy="4351338"/>
          </a:xfrm>
        </p:spPr>
        <p:txBody>
          <a:bodyPr/>
          <a:lstStyle/>
          <a:p>
            <a:pPr marL="0" indent="0">
              <a:spcAft>
                <a:spcPts val="600"/>
              </a:spcAft>
              <a:buNone/>
            </a:pP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Bible translators and expositors often fail to do full justice to the supernatural worldview of the Scriptures and their Ancient Near Eastern cultural context.</a:t>
            </a:r>
            <a:endParaRPr lang="en-GB"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66560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FOUR: </a:t>
            </a:r>
            <a:br>
              <a:rPr lang="en-US" sz="3600" dirty="0"/>
            </a:br>
            <a:r>
              <a:rPr lang="en-US" sz="3600" dirty="0"/>
              <a:t>Humanity and the Image of God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“Let </a:t>
            </a:r>
            <a:r>
              <a:rPr lang="en-US" sz="2400"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us</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make man in </a:t>
            </a:r>
            <a:r>
              <a:rPr lang="en-US" sz="2400"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our</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image, after </a:t>
            </a:r>
            <a:r>
              <a:rPr lang="en-US" sz="2400" b="1" i="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our</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likeness” (Gen 1:26)</a:t>
            </a:r>
          </a:p>
          <a:p>
            <a:pPr marL="0" indent="0">
              <a:buNone/>
            </a:pPr>
            <a:r>
              <a:rPr lang="en-US" sz="2200" kern="100" dirty="0">
                <a:effectLst/>
                <a:latin typeface="Open Sans" panose="020B0606030504020204" pitchFamily="34" charset="0"/>
                <a:ea typeface="Calibri" panose="020F0502020204030204" pitchFamily="34" charset="0"/>
                <a:cs typeface="Arial" panose="020B0604020202020204" pitchFamily="34" charset="0"/>
              </a:rPr>
              <a:t>Just as God had a heavenly council charged with assisting him in the heavenly realms so now God announced the creation of </a:t>
            </a:r>
            <a:r>
              <a:rPr lang="en-US" sz="22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earthly imagers</a:t>
            </a:r>
            <a:r>
              <a:rPr lang="en-US" sz="2200" kern="100" dirty="0">
                <a:effectLst/>
                <a:latin typeface="Open Sans" panose="020B0606030504020204" pitchFamily="34" charset="0"/>
                <a:ea typeface="Calibri" panose="020F0502020204030204" pitchFamily="34" charset="0"/>
                <a:cs typeface="Arial" panose="020B0604020202020204" pitchFamily="34" charset="0"/>
              </a:rPr>
              <a:t>, charged with the task of fulfilling his purposes on the earth.</a:t>
            </a:r>
            <a:endParaRPr lang="en-GB" sz="2200" kern="100" dirty="0">
              <a:latin typeface="Open Sans" panose="020B0606030504020204" pitchFamily="34" charset="0"/>
              <a:ea typeface="Calibri" panose="020F0502020204030204" pitchFamily="34" charset="0"/>
              <a:cs typeface="Arial" panose="020B0604020202020204" pitchFamily="34" charset="0"/>
            </a:endParaRPr>
          </a:p>
          <a:p>
            <a:pPr marL="0" indent="0">
              <a:buNone/>
            </a:pPr>
            <a:r>
              <a:rPr lang="en-GB"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“So, God created human beings in his own image…” (Gen 1:27)</a:t>
            </a:r>
            <a:endParaRPr lang="en-GB"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buNone/>
            </a:pPr>
            <a:r>
              <a:rPr lang="en-GB" sz="2200" dirty="0">
                <a:effectLst/>
                <a:latin typeface="Open Sans" panose="020B0606030504020204" pitchFamily="34" charset="0"/>
                <a:ea typeface="Calibri" panose="020F0502020204030204" pitchFamily="34" charset="0"/>
                <a:cs typeface="Arial" panose="020B0604020202020204" pitchFamily="34" charset="0"/>
              </a:rPr>
              <a:t>The “so” refers to what has gone before. In Hebrew it is a ‘waw consecutive’ connecting verse 27 to verse 26. It means “and so”, that is, in fulfilment of God’s announcement to the sons of God</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1339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FOUR: </a:t>
            </a:r>
            <a:br>
              <a:rPr lang="en-US" sz="3600" dirty="0"/>
            </a:br>
            <a:r>
              <a:rPr lang="en-US" sz="3600" dirty="0"/>
              <a:t>Humanity and the Image of God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Image of God is</a:t>
            </a:r>
            <a:r>
              <a:rPr lang="en-GB"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 relational </a:t>
            </a: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r</a:t>
            </a:r>
            <a:r>
              <a:rPr lang="en-GB"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eality</a:t>
            </a:r>
            <a:endParaRPr lang="en-GB"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lvl="1">
              <a:spcAft>
                <a:spcPts val="600"/>
              </a:spcAft>
            </a:pPr>
            <a:r>
              <a:rPr lang="en-GB" sz="2200" kern="100" dirty="0">
                <a:effectLst/>
                <a:latin typeface="Open Sans" panose="020B0606030504020204" pitchFamily="34" charset="0"/>
                <a:ea typeface="Calibri" panose="020F0502020204030204" pitchFamily="34" charset="0"/>
                <a:cs typeface="Arial" panose="020B0604020202020204" pitchFamily="34" charset="0"/>
              </a:rPr>
              <a:t>The metaphor, “sons of God” applies to the spiritual beings, God’s heavenly family, </a:t>
            </a:r>
            <a:r>
              <a:rPr lang="en-GB" sz="2200" kern="100" dirty="0">
                <a:latin typeface="Open Sans" panose="020B0606030504020204" pitchFamily="34" charset="0"/>
                <a:ea typeface="Calibri" panose="020F0502020204030204" pitchFamily="34" charset="0"/>
                <a:cs typeface="Arial" panose="020B0604020202020204" pitchFamily="34" charset="0"/>
              </a:rPr>
              <a:t>who </a:t>
            </a:r>
            <a:r>
              <a:rPr lang="en-GB" sz="2200" kern="100" dirty="0">
                <a:effectLst/>
                <a:latin typeface="Open Sans" panose="020B0606030504020204" pitchFamily="34" charset="0"/>
                <a:ea typeface="Calibri" panose="020F0502020204030204" pitchFamily="34" charset="0"/>
                <a:cs typeface="Arial" panose="020B0604020202020204" pitchFamily="34" charset="0"/>
              </a:rPr>
              <a:t>assist him in the rule of the heavens over the earth.</a:t>
            </a:r>
          </a:p>
          <a:p>
            <a:pPr lvl="1">
              <a:spcAft>
                <a:spcPts val="600"/>
              </a:spcAft>
            </a:pPr>
            <a:r>
              <a:rPr lang="en-GB" sz="2200" kern="100" dirty="0">
                <a:latin typeface="Open Sans" panose="020B0606030504020204" pitchFamily="34" charset="0"/>
                <a:ea typeface="Calibri" panose="020F0502020204030204" pitchFamily="34" charset="0"/>
                <a:cs typeface="Arial" panose="020B0604020202020204" pitchFamily="34" charset="0"/>
              </a:rPr>
              <a:t>It also applies to the human sons God created to represent his government on the earth. </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lvl="1">
              <a:spcAft>
                <a:spcPts val="1200"/>
              </a:spcAft>
            </a:pPr>
            <a:r>
              <a:rPr lang="en-GB" sz="2200" kern="100" dirty="0">
                <a:latin typeface="Open Sans" panose="020B0606030504020204" pitchFamily="34" charset="0"/>
                <a:ea typeface="Calibri" panose="020F0502020204030204" pitchFamily="34" charset="0"/>
                <a:cs typeface="Arial" panose="020B0604020202020204" pitchFamily="34" charset="0"/>
              </a:rPr>
              <a:t>As</a:t>
            </a:r>
            <a:r>
              <a:rPr lang="en-GB" sz="2200" kern="100" dirty="0">
                <a:effectLst/>
                <a:latin typeface="Open Sans" panose="020B0606030504020204" pitchFamily="34" charset="0"/>
                <a:ea typeface="Calibri" panose="020F0502020204030204" pitchFamily="34" charset="0"/>
                <a:cs typeface="Arial" panose="020B0604020202020204" pitchFamily="34" charset="0"/>
              </a:rPr>
              <a:t> image-bearers humanity’s role is to reflect God’s relational nature and character in the world and to extend his kingdom into all the earth.</a:t>
            </a:r>
          </a:p>
          <a:p>
            <a:pPr lvl="1">
              <a:spcAft>
                <a:spcPts val="1200"/>
              </a:spcAft>
            </a:pPr>
            <a:r>
              <a:rPr lang="en-GB" sz="2200" kern="100" dirty="0">
                <a:latin typeface="Open Sans" panose="020B0606030504020204" pitchFamily="34" charset="0"/>
                <a:ea typeface="Calibri" panose="020F0502020204030204" pitchFamily="34" charset="0"/>
                <a:cs typeface="Arial" panose="020B0604020202020204" pitchFamily="34" charset="0"/>
              </a:rPr>
              <a:t>God’s plan is to bring the two families of heaven and earth together (as it was in Eden) in the final, global, cosmic manifestation of his Kingdom.</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3921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FOUR: </a:t>
            </a:r>
            <a:br>
              <a:rPr lang="en-US" sz="3600" dirty="0"/>
            </a:br>
            <a:r>
              <a:rPr lang="en-US" sz="3600" dirty="0"/>
              <a:t>Humanity and the Image of God</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SUMMARY</a:t>
            </a:r>
            <a:endParaRPr lang="en-GB"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r>
              <a:rPr lang="en-US" sz="2200" kern="100" dirty="0">
                <a:effectLst/>
                <a:latin typeface="Open Sans" panose="020B0606030504020204" pitchFamily="34" charset="0"/>
                <a:ea typeface="Calibri" panose="020F0502020204030204" pitchFamily="34" charset="0"/>
                <a:cs typeface="Arial" panose="020B0604020202020204" pitchFamily="34" charset="0"/>
              </a:rPr>
              <a:t>The image of God in humanity is a status</a:t>
            </a:r>
            <a:r>
              <a:rPr lang="en-US" sz="2200" kern="100" dirty="0">
                <a:latin typeface="Open Sans" panose="020B0606030504020204" pitchFamily="34" charset="0"/>
                <a:ea typeface="Calibri" panose="020F0502020204030204" pitchFamily="34" charset="0"/>
                <a:cs typeface="Arial" panose="020B0604020202020204" pitchFamily="34" charset="0"/>
              </a:rPr>
              <a:t>, not a set of attributes</a:t>
            </a:r>
            <a:r>
              <a:rPr lang="en-US" sz="2200" kern="100" dirty="0">
                <a:effectLst/>
                <a:latin typeface="Open Sans" panose="020B0606030504020204" pitchFamily="34" charset="0"/>
                <a:ea typeface="Calibri" panose="020F0502020204030204" pitchFamily="34" charset="0"/>
                <a:cs typeface="Arial" panose="020B0604020202020204" pitchFamily="34" charset="0"/>
              </a:rPr>
              <a:t>. God’s imagers are his partners and representatives. But this function has a relational context. We are created to be in fellowship with God. Our imaging can only be successful in </a:t>
            </a:r>
            <a:r>
              <a:rPr lang="en-US" sz="2200" kern="100" dirty="0">
                <a:latin typeface="Open Sans" panose="020B0606030504020204" pitchFamily="34" charset="0"/>
                <a:ea typeface="Calibri" panose="020F0502020204030204" pitchFamily="34" charset="0"/>
                <a:cs typeface="Arial" panose="020B0604020202020204" pitchFamily="34" charset="0"/>
              </a:rPr>
              <a:t>intimate and obedient </a:t>
            </a:r>
            <a:r>
              <a:rPr lang="en-US" sz="2200" kern="100" dirty="0">
                <a:effectLst/>
                <a:latin typeface="Open Sans" panose="020B0606030504020204" pitchFamily="34" charset="0"/>
                <a:ea typeface="Calibri" panose="020F0502020204030204" pitchFamily="34" charset="0"/>
                <a:cs typeface="Arial" panose="020B0604020202020204" pitchFamily="34" charset="0"/>
              </a:rPr>
              <a:t>relationship with him.</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buNone/>
            </a:pPr>
            <a:r>
              <a:rPr lang="en-US" sz="2200" dirty="0">
                <a:effectLst/>
                <a:latin typeface="Open Sans" panose="020B0606030504020204" pitchFamily="34" charset="0"/>
                <a:ea typeface="Calibri" panose="020F0502020204030204" pitchFamily="34" charset="0"/>
                <a:cs typeface="Arial" panose="020B0604020202020204" pitchFamily="34" charset="0"/>
              </a:rPr>
              <a:t>The family metaphor, “sons of God”, first used of the heavenly beings, is now applied to the new earthly family of God. God’s ultimate purpose is the unite both families under his government and in his presence for eternity</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4138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FIVE: </a:t>
            </a:r>
            <a:br>
              <a:rPr lang="en-US" sz="3600" dirty="0"/>
            </a:br>
            <a:r>
              <a:rPr lang="en-US" sz="3600" dirty="0"/>
              <a:t>Male and Female in the Creation Story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IDENTITY COMES BEFORE ROLE</a:t>
            </a:r>
          </a:p>
          <a:p>
            <a:pPr marL="0" indent="0" algn="just">
              <a:spcAft>
                <a:spcPts val="600"/>
              </a:spcAft>
              <a:buNone/>
            </a:pPr>
            <a:r>
              <a:rPr lang="en-US" sz="2200" kern="100" dirty="0">
                <a:effectLst/>
                <a:latin typeface="Open Sans" panose="020B0606030504020204" pitchFamily="34" charset="0"/>
                <a:ea typeface="Calibri" panose="020F0502020204030204" pitchFamily="34" charset="0"/>
                <a:cs typeface="Open Sans" panose="020B0606030504020204" pitchFamily="34" charset="0"/>
              </a:rPr>
              <a:t>Most theological discussion about male and female focusses on the </a:t>
            </a:r>
            <a:r>
              <a:rPr lang="en-US" sz="2200" i="1" kern="100" dirty="0">
                <a:effectLst/>
                <a:latin typeface="Open Sans" panose="020B0606030504020204" pitchFamily="34" charset="0"/>
                <a:ea typeface="Calibri" panose="020F0502020204030204" pitchFamily="34" charset="0"/>
                <a:cs typeface="Open Sans" panose="020B0606030504020204" pitchFamily="34" charset="0"/>
              </a:rPr>
              <a:t>roles</a:t>
            </a:r>
            <a:r>
              <a:rPr lang="en-US" sz="2200" kern="100" dirty="0">
                <a:effectLst/>
                <a:latin typeface="Open Sans" panose="020B0606030504020204" pitchFamily="34" charset="0"/>
                <a:ea typeface="Calibri" panose="020F0502020204030204" pitchFamily="34" charset="0"/>
                <a:cs typeface="Open Sans" panose="020B0606030504020204" pitchFamily="34" charset="0"/>
              </a:rPr>
              <a:t> of men and women – marriage, family, church, wider society. There are two main theological views. </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800100" lvl="1" indent="-342900" algn="just">
              <a:buFont typeface="Symbol" panose="05050102010706020507" pitchFamily="18" charset="2"/>
              <a:buChar char=""/>
            </a:pPr>
            <a:r>
              <a:rPr lang="en-US" sz="22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Egalitarianism</a:t>
            </a:r>
            <a:r>
              <a:rPr lang="en-US" sz="2400" kern="100" dirty="0">
                <a:effectLst/>
                <a:latin typeface="Open Sans" panose="020B0606030504020204" pitchFamily="34" charset="0"/>
                <a:ea typeface="Calibri" panose="020F0502020204030204" pitchFamily="34" charset="0"/>
                <a:cs typeface="Open Sans" panose="020B0606030504020204" pitchFamily="34" charset="0"/>
              </a:rPr>
              <a:t> – </a:t>
            </a:r>
            <a:r>
              <a:rPr lang="en-US" sz="2200" kern="100" dirty="0" err="1">
                <a:effectLst/>
                <a:latin typeface="Open Sans" panose="020B0606030504020204" pitchFamily="34" charset="0"/>
                <a:ea typeface="Calibri" panose="020F0502020204030204" pitchFamily="34" charset="0"/>
                <a:cs typeface="Open Sans" panose="020B0606030504020204" pitchFamily="34" charset="0"/>
              </a:rPr>
              <a:t>emphasises</a:t>
            </a:r>
            <a:r>
              <a:rPr lang="en-US" sz="2200" kern="100" dirty="0">
                <a:effectLst/>
                <a:latin typeface="Open Sans" panose="020B0606030504020204" pitchFamily="34" charset="0"/>
                <a:ea typeface="Calibri" panose="020F0502020204030204" pitchFamily="34" charset="0"/>
                <a:cs typeface="Open Sans" panose="020B0606030504020204" pitchFamily="34" charset="0"/>
              </a:rPr>
              <a:t> the equality of the sexes and teaches the family, the church and society at large should make no distinction on what positions women hold, jobs they can perform or roles they can fulfil. </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800100" lvl="1" indent="-342900" algn="just">
              <a:spcAft>
                <a:spcPts val="600"/>
              </a:spcAft>
              <a:buFont typeface="Symbol" panose="05050102010706020507" pitchFamily="18" charset="2"/>
              <a:buChar char=""/>
            </a:pPr>
            <a:r>
              <a:rPr lang="en-US" sz="22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Complementarianism</a:t>
            </a:r>
            <a:r>
              <a:rPr lang="en-US" sz="2200" i="1" kern="100" dirty="0">
                <a:solidFill>
                  <a:srgbClr val="FFFF99"/>
                </a:solidFill>
                <a:latin typeface="Open Sans" panose="020B0606030504020204" pitchFamily="34" charset="0"/>
                <a:ea typeface="Calibri" panose="020F0502020204030204" pitchFamily="34" charset="0"/>
                <a:cs typeface="Open Sans" panose="020B0606030504020204" pitchFamily="34" charset="0"/>
              </a:rPr>
              <a:t> </a:t>
            </a:r>
            <a:r>
              <a:rPr lang="en-US" sz="2400" kern="100" dirty="0">
                <a:effectLst/>
                <a:latin typeface="Open Sans" panose="020B0606030504020204" pitchFamily="34" charset="0"/>
                <a:ea typeface="Calibri" panose="020F0502020204030204" pitchFamily="34" charset="0"/>
                <a:cs typeface="Open Sans" panose="020B0606030504020204" pitchFamily="34" charset="0"/>
              </a:rPr>
              <a:t>– </a:t>
            </a:r>
            <a:r>
              <a:rPr lang="en-US" sz="22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acknowledges that men and women are equal in dignity and worth, but their roles differ in </a:t>
            </a:r>
            <a:r>
              <a:rPr lang="en-US" sz="2200" kern="100" dirty="0">
                <a:solidFill>
                  <a:schemeClr val="bg2"/>
                </a:solidFill>
                <a:latin typeface="Open Sans" panose="020B0606030504020204" pitchFamily="34" charset="0"/>
                <a:ea typeface="Calibri" panose="020F0502020204030204" pitchFamily="34" charset="0"/>
                <a:cs typeface="Open Sans" panose="020B0606030504020204" pitchFamily="34" charset="0"/>
              </a:rPr>
              <a:t>the </a:t>
            </a:r>
            <a:r>
              <a:rPr lang="en-US" sz="22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various spheres, especially in the family and in the church. </a:t>
            </a:r>
            <a:endParaRPr lang="en-GB" sz="2200"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5753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FIVE: </a:t>
            </a:r>
            <a:br>
              <a:rPr lang="en-US" sz="3600" dirty="0"/>
            </a:br>
            <a:r>
              <a:rPr lang="en-US" sz="3600" dirty="0"/>
              <a:t>Male and Female in the Creation Story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IDENTITY COMES BEFORE ROLE</a:t>
            </a:r>
          </a:p>
          <a:p>
            <a:pPr marL="0" indent="0" algn="just">
              <a:spcBef>
                <a:spcPts val="1200"/>
              </a:spcBef>
              <a:spcAft>
                <a:spcPts val="600"/>
              </a:spcAft>
              <a:buNone/>
            </a:pPr>
            <a:r>
              <a:rPr lang="en-US" sz="2400" kern="100" dirty="0">
                <a:effectLst/>
                <a:latin typeface="Open Sans" panose="020B0606030504020204" pitchFamily="34" charset="0"/>
                <a:ea typeface="Calibri" panose="020F0502020204030204" pitchFamily="34" charset="0"/>
                <a:cs typeface="Open Sans" panose="020B0606030504020204" pitchFamily="34" charset="0"/>
              </a:rPr>
              <a:t>Any discussion about male and female </a:t>
            </a:r>
            <a:r>
              <a:rPr lang="en-US" sz="24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roles</a:t>
            </a:r>
            <a:r>
              <a:rPr lang="en-US" sz="2400" kern="100" dirty="0">
                <a:effectLst/>
                <a:latin typeface="Open Sans" panose="020B0606030504020204" pitchFamily="34" charset="0"/>
                <a:ea typeface="Calibri" panose="020F0502020204030204" pitchFamily="34" charset="0"/>
                <a:cs typeface="Open Sans" panose="020B0606030504020204" pitchFamily="34" charset="0"/>
              </a:rPr>
              <a:t> must begin with male and female </a:t>
            </a:r>
            <a:r>
              <a:rPr lang="en-US" sz="24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identity</a:t>
            </a:r>
            <a:r>
              <a:rPr lang="en-US" sz="2400" kern="100" dirty="0">
                <a:effectLst/>
                <a:latin typeface="Open Sans" panose="020B0606030504020204" pitchFamily="34" charset="0"/>
                <a:ea typeface="Calibri" panose="020F0502020204030204" pitchFamily="34" charset="0"/>
                <a:cs typeface="Open Sans" panose="020B0606030504020204" pitchFamily="34" charset="0"/>
              </a:rPr>
              <a:t>. What do masculinity (being male) and femininity (being female) mean? Is there a biblical answer?</a:t>
            </a:r>
          </a:p>
          <a:p>
            <a:pPr marL="457200" lvl="1" indent="0">
              <a:spcBef>
                <a:spcPts val="1200"/>
              </a:spcBef>
              <a:spcAft>
                <a:spcPts val="600"/>
              </a:spcAft>
              <a:buNone/>
            </a:pPr>
            <a:r>
              <a:rPr lang="en-US" sz="2200" kern="100" dirty="0">
                <a:latin typeface="Bitter" pitchFamily="2" charset="0"/>
                <a:ea typeface="Calibri" panose="020F0502020204030204" pitchFamily="34" charset="0"/>
                <a:cs typeface="Open Sans" panose="020B0606030504020204" pitchFamily="34" charset="0"/>
              </a:rPr>
              <a:t>“Masculinity and femininity are part of our distinctive identity as gendered image bearers”.</a:t>
            </a:r>
            <a:endParaRPr lang="en-GB" sz="2200" kern="100" dirty="0">
              <a:latin typeface="Bitter" pitchFamily="2" charset="0"/>
              <a:ea typeface="Calibri" panose="020F0502020204030204" pitchFamily="34" charset="0"/>
              <a:cs typeface="Arial" panose="020B0604020202020204" pitchFamily="34" charset="0"/>
            </a:endParaRPr>
          </a:p>
          <a:p>
            <a:pPr marL="914400" lvl="2" indent="0">
              <a:spcAft>
                <a:spcPts val="600"/>
              </a:spcAft>
              <a:buNone/>
            </a:pPr>
            <a:r>
              <a:rPr lang="en-US" sz="1800" kern="100" dirty="0">
                <a:effectLst/>
                <a:latin typeface="Bitter" pitchFamily="2" charset="0"/>
                <a:ea typeface="Calibri" panose="020F0502020204030204" pitchFamily="34" charset="0"/>
                <a:cs typeface="Open Sans" panose="020B0606030504020204" pitchFamily="34" charset="0"/>
              </a:rPr>
              <a:t>Larry Crabb </a:t>
            </a:r>
            <a:r>
              <a:rPr lang="en-US" sz="1800" i="1" kern="100" dirty="0">
                <a:effectLst/>
                <a:latin typeface="Bitter" pitchFamily="2" charset="0"/>
                <a:ea typeface="Calibri" panose="020F0502020204030204" pitchFamily="34" charset="0"/>
                <a:cs typeface="Open Sans" panose="020B0606030504020204" pitchFamily="34" charset="0"/>
              </a:rPr>
              <a:t>Fully Alive: A Biblical Vision of Gender That Frees Men and Women to Live beyond Stereotypes</a:t>
            </a:r>
            <a:endParaRPr lang="en-US" sz="1800" i="1" kern="100" dirty="0">
              <a:latin typeface="Bitter" pitchFamily="2" charset="0"/>
              <a:ea typeface="Calibri" panose="020F0502020204030204" pitchFamily="34" charset="0"/>
              <a:cs typeface="Open Sans" panose="020B0606030504020204" pitchFamily="34" charset="0"/>
            </a:endParaRPr>
          </a:p>
          <a:p>
            <a:pPr marL="0" indent="0" algn="just">
              <a:spcAft>
                <a:spcPts val="600"/>
              </a:spcAft>
              <a:buNone/>
            </a:pP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3378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FIVE: </a:t>
            </a:r>
            <a:br>
              <a:rPr lang="en-US" sz="3600" dirty="0"/>
            </a:br>
            <a:r>
              <a:rPr lang="en-US" sz="3600" dirty="0"/>
              <a:t>Male and Female in the Creation Story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fontScale="85000" lnSpcReduction="20000"/>
          </a:bodyPr>
          <a:lstStyle/>
          <a:p>
            <a:pPr marL="0" indent="0">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MALE AND FEMALE IDENTITY IN THE BIBLE</a:t>
            </a:r>
          </a:p>
          <a:p>
            <a:pPr marL="0" indent="0">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First creation account</a:t>
            </a:r>
          </a:p>
          <a:p>
            <a:pPr marL="0" indent="0">
              <a:spcAft>
                <a:spcPts val="600"/>
              </a:spcAft>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Male </a:t>
            </a:r>
            <a:r>
              <a:rPr lang="he-IL" b="1" kern="100" dirty="0">
                <a:solidFill>
                  <a:srgbClr val="FFFF99"/>
                </a:solidFill>
                <a:latin typeface="Open Sans" panose="020B0606030504020204" pitchFamily="34" charset="0"/>
                <a:ea typeface="Calibri" panose="020F0502020204030204" pitchFamily="34" charset="0"/>
                <a:cs typeface="+mj-cs"/>
              </a:rPr>
              <a:t>זָכָר</a:t>
            </a:r>
            <a:r>
              <a:rPr lang="he-IL"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 </a:t>
            </a:r>
            <a:r>
              <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 (</a:t>
            </a:r>
            <a:r>
              <a:rPr lang="en-GB" sz="2400" b="1" i="1" kern="100" dirty="0" err="1">
                <a:solidFill>
                  <a:srgbClr val="FFFF99"/>
                </a:solidFill>
                <a:latin typeface="Open Sans" panose="020B0606030504020204" pitchFamily="34" charset="0"/>
                <a:ea typeface="Calibri" panose="020F0502020204030204" pitchFamily="34" charset="0"/>
                <a:cs typeface="Arial" panose="020B0604020202020204" pitchFamily="34" charset="0"/>
              </a:rPr>
              <a:t>zākār</a:t>
            </a: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 and Female </a:t>
            </a:r>
            <a:r>
              <a:rPr lang="he-IL" b="1" kern="100" dirty="0">
                <a:solidFill>
                  <a:srgbClr val="FFFF99"/>
                </a:solidFill>
                <a:latin typeface="Open Sans" panose="020B0606030504020204" pitchFamily="34" charset="0"/>
                <a:ea typeface="Calibri" panose="020F0502020204030204" pitchFamily="34" charset="0"/>
                <a:cs typeface="+mj-cs"/>
              </a:rPr>
              <a:t>נְקֵבָה</a:t>
            </a:r>
            <a:r>
              <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 (</a:t>
            </a:r>
            <a:r>
              <a:rPr lang="en-GB" sz="2400" b="1" kern="100" dirty="0" err="1">
                <a:solidFill>
                  <a:srgbClr val="FFFF99"/>
                </a:solidFill>
                <a:latin typeface="Open Sans" panose="020B0606030504020204" pitchFamily="34" charset="0"/>
                <a:ea typeface="Calibri" panose="020F0502020204030204" pitchFamily="34" charset="0"/>
                <a:cs typeface="Arial" panose="020B0604020202020204" pitchFamily="34" charset="0"/>
              </a:rPr>
              <a:t>nĕqēbâ</a:t>
            </a: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a:t>
            </a:r>
          </a:p>
          <a:p>
            <a:pPr marL="457200" lvl="1" indent="0" algn="just">
              <a:spcAft>
                <a:spcPts val="600"/>
              </a:spcAft>
              <a:buNone/>
            </a:pPr>
            <a:r>
              <a:rPr lang="en-US" sz="2200" kern="100" dirty="0">
                <a:effectLst/>
                <a:latin typeface="Open Sans" panose="020B0606030504020204" pitchFamily="34" charset="0"/>
                <a:ea typeface="Calibri" panose="020F0502020204030204" pitchFamily="34" charset="0"/>
                <a:cs typeface="Open Sans" panose="020B0606030504020204" pitchFamily="34" charset="0"/>
              </a:rPr>
              <a:t>Genesis 1:26-28</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457200" lvl="1" indent="0" algn="just">
              <a:spcBef>
                <a:spcPts val="0"/>
              </a:spcBef>
              <a:spcAft>
                <a:spcPts val="600"/>
              </a:spcAft>
              <a:buNone/>
            </a:pPr>
            <a:r>
              <a:rPr lang="en-US" sz="2200" i="1" kern="100" baseline="30000" dirty="0">
                <a:effectLst/>
                <a:latin typeface="Open Sans" panose="020B0606030504020204" pitchFamily="34" charset="0"/>
                <a:ea typeface="Calibri" panose="020F0502020204030204" pitchFamily="34" charset="0"/>
                <a:cs typeface="Open Sans" panose="020B0606030504020204" pitchFamily="34" charset="0"/>
              </a:rPr>
              <a:t>26</a:t>
            </a:r>
            <a:r>
              <a:rPr lang="en-US" sz="2200" i="1" kern="100" dirty="0">
                <a:effectLst/>
                <a:latin typeface="Open Sans" panose="020B0606030504020204" pitchFamily="34" charset="0"/>
                <a:ea typeface="Calibri" panose="020F0502020204030204" pitchFamily="34" charset="0"/>
                <a:cs typeface="Open Sans" panose="020B0606030504020204" pitchFamily="34" charset="0"/>
              </a:rPr>
              <a:t>Then God said, "Let us make man in our image, after our likeness. And let them have dominion over the fish of the sea and over the birds of the heavens and over the livestock and over all the earth and over every creeping thing that creeps on the earth." </a:t>
            </a:r>
            <a:r>
              <a:rPr lang="en-US" sz="2200" i="1" kern="100" baseline="30000" dirty="0">
                <a:effectLst/>
                <a:latin typeface="Open Sans" panose="020B0606030504020204" pitchFamily="34" charset="0"/>
                <a:ea typeface="Calibri" panose="020F0502020204030204" pitchFamily="34" charset="0"/>
                <a:cs typeface="Open Sans" panose="020B0606030504020204" pitchFamily="34" charset="0"/>
              </a:rPr>
              <a:t>27</a:t>
            </a:r>
            <a:r>
              <a:rPr lang="en-US" sz="2200" i="1" kern="100" dirty="0">
                <a:effectLst/>
                <a:latin typeface="Open Sans" panose="020B0606030504020204" pitchFamily="34" charset="0"/>
                <a:ea typeface="Calibri" panose="020F0502020204030204" pitchFamily="34" charset="0"/>
                <a:cs typeface="Open Sans" panose="020B0606030504020204" pitchFamily="34" charset="0"/>
              </a:rPr>
              <a:t>So God created man in his own image, in the image of God he created him; male and female he created them. </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457200" lvl="1" indent="0" algn="just">
              <a:spcAft>
                <a:spcPts val="1200"/>
              </a:spcAft>
              <a:buNone/>
            </a:pPr>
            <a:r>
              <a:rPr lang="en-US" i="1" kern="100" baseline="30000" dirty="0">
                <a:effectLst/>
                <a:latin typeface="Open Sans" panose="020B0606030504020204" pitchFamily="34" charset="0"/>
                <a:ea typeface="Calibri" panose="020F0502020204030204" pitchFamily="34" charset="0"/>
                <a:cs typeface="Open Sans" panose="020B0606030504020204" pitchFamily="34" charset="0"/>
              </a:rPr>
              <a:t>28</a:t>
            </a:r>
            <a:r>
              <a:rPr lang="en-US" i="1" kern="100" dirty="0">
                <a:effectLst/>
                <a:latin typeface="Open Sans" panose="020B0606030504020204" pitchFamily="34" charset="0"/>
                <a:ea typeface="Calibri" panose="020F0502020204030204" pitchFamily="34" charset="0"/>
                <a:cs typeface="Open Sans" panose="020B0606030504020204" pitchFamily="34" charset="0"/>
              </a:rPr>
              <a:t>And God blessed them. And God said to them, "Be fruitful and multiply and fill the earth and subdue it and have dominion over the fish of the sea and over the birds of the heavens and over every living thing that moves on the earth." ESV</a:t>
            </a:r>
            <a:endParaRPr lang="en-GB" kern="100" dirty="0">
              <a:effectLst/>
              <a:latin typeface="Open Sans" panose="020B0606030504020204" pitchFamily="34" charset="0"/>
              <a:ea typeface="Calibri" panose="020F0502020204030204" pitchFamily="34" charset="0"/>
              <a:cs typeface="Arial" panose="020B0604020202020204" pitchFamily="34" charset="0"/>
            </a:endParaRPr>
          </a:p>
          <a:p>
            <a:pPr marL="457200" lvl="1" indent="0" algn="just">
              <a:buNone/>
            </a:pPr>
            <a:r>
              <a:rPr lang="en-US" sz="2200" dirty="0">
                <a:latin typeface="Open Sans" panose="020B0606030504020204" pitchFamily="34" charset="0"/>
                <a:ea typeface="Calibri" panose="020F0502020204030204" pitchFamily="34" charset="0"/>
              </a:rPr>
              <a:t>Genesis 1:27</a:t>
            </a:r>
          </a:p>
          <a:p>
            <a:pPr marL="457200" lvl="1" indent="0" algn="just">
              <a:spcBef>
                <a:spcPts val="0"/>
              </a:spcBef>
              <a:spcAft>
                <a:spcPts val="600"/>
              </a:spcAft>
              <a:buNone/>
            </a:pPr>
            <a:r>
              <a:rPr lang="en-US" sz="2200" i="1" dirty="0">
                <a:effectLst/>
                <a:latin typeface="Open Sans" panose="020B0606030504020204" pitchFamily="34" charset="0"/>
                <a:ea typeface="Calibri" panose="020F0502020204030204" pitchFamily="34" charset="0"/>
              </a:rPr>
              <a:t>So God created man in his own image, in the image of God he created him; </a:t>
            </a:r>
            <a:r>
              <a:rPr lang="en-US" sz="2200" i="1" dirty="0">
                <a:solidFill>
                  <a:srgbClr val="FFFF99"/>
                </a:solidFill>
                <a:effectLst/>
                <a:latin typeface="Open Sans" panose="020B0606030504020204" pitchFamily="34" charset="0"/>
                <a:ea typeface="Calibri" panose="020F0502020204030204" pitchFamily="34" charset="0"/>
              </a:rPr>
              <a:t>male</a:t>
            </a:r>
            <a:r>
              <a:rPr lang="en-US" sz="2200" i="1" dirty="0">
                <a:effectLst/>
                <a:latin typeface="Open Sans" panose="020B0606030504020204" pitchFamily="34" charset="0"/>
                <a:ea typeface="Calibri" panose="020F0502020204030204" pitchFamily="34" charset="0"/>
              </a:rPr>
              <a:t> and </a:t>
            </a:r>
            <a:r>
              <a:rPr lang="en-US" sz="2200" i="1" dirty="0">
                <a:solidFill>
                  <a:srgbClr val="FFFF99"/>
                </a:solidFill>
                <a:effectLst/>
                <a:latin typeface="Open Sans" panose="020B0606030504020204" pitchFamily="34" charset="0"/>
                <a:ea typeface="Calibri" panose="020F0502020204030204" pitchFamily="34" charset="0"/>
              </a:rPr>
              <a:t>female</a:t>
            </a:r>
            <a:r>
              <a:rPr lang="en-US" sz="2200" i="1" dirty="0">
                <a:effectLst/>
                <a:latin typeface="Open Sans" panose="020B0606030504020204" pitchFamily="34" charset="0"/>
                <a:ea typeface="Calibri" panose="020F0502020204030204" pitchFamily="34" charset="0"/>
              </a:rPr>
              <a:t> he created them.</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8478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FIVE: </a:t>
            </a:r>
            <a:br>
              <a:rPr lang="en-US" sz="3600" dirty="0"/>
            </a:br>
            <a:r>
              <a:rPr lang="en-US" sz="3600" dirty="0"/>
              <a:t>Male and Female in the Creation Story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GB" sz="22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MALE AND FEMALE IDENTITY IN THE BIBLE</a:t>
            </a:r>
          </a:p>
          <a:p>
            <a:pPr marL="0" indent="0">
              <a:buNone/>
            </a:pPr>
            <a:r>
              <a:rPr lang="en-GB" sz="22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First creation account</a:t>
            </a:r>
          </a:p>
          <a:p>
            <a:pPr marL="0" indent="0">
              <a:buNone/>
            </a:pPr>
            <a:r>
              <a:rPr lang="en-GB" sz="22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Genesis 1:26-28 Analysis of the text</a:t>
            </a:r>
          </a:p>
          <a:p>
            <a:pPr marL="0" indent="0">
              <a:spcAft>
                <a:spcPts val="600"/>
              </a:spcAft>
              <a:buNone/>
            </a:pPr>
            <a:r>
              <a:rPr lang="en-US" sz="22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Verse 26: </a:t>
            </a:r>
            <a:r>
              <a:rPr lang="en-US" sz="22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Then God said, "Let us make man in our image, after our likeness. And let them have dominion</a:t>
            </a:r>
          </a:p>
          <a:p>
            <a:pPr marL="0" indent="0">
              <a:spcAft>
                <a:spcPts val="600"/>
              </a:spcAft>
              <a:buNone/>
            </a:pPr>
            <a:r>
              <a:rPr lang="en-US" sz="2200" kern="100" dirty="0">
                <a:effectLst/>
                <a:latin typeface="Open Sans" panose="020B0606030504020204" pitchFamily="34" charset="0"/>
                <a:ea typeface="Calibri" panose="020F0502020204030204" pitchFamily="34" charset="0"/>
                <a:cs typeface="Open Sans" panose="020B0606030504020204" pitchFamily="34" charset="0"/>
              </a:rPr>
              <a:t>Men and women are God’s joint representatives on earth and have a dominion mandate.</a:t>
            </a:r>
          </a:p>
          <a:p>
            <a:pPr marL="0" indent="0">
              <a:buNone/>
            </a:pPr>
            <a:r>
              <a:rPr lang="en-US" sz="22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Verse 27: </a:t>
            </a:r>
            <a:r>
              <a:rPr lang="en-US" sz="22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Male and female he created them</a:t>
            </a:r>
          </a:p>
          <a:p>
            <a:pPr marL="0" indent="0">
              <a:spcAft>
                <a:spcPts val="1200"/>
              </a:spcAft>
              <a:buNone/>
            </a:pPr>
            <a:r>
              <a:rPr lang="en-US" sz="2200" kern="100" dirty="0">
                <a:effectLst/>
                <a:latin typeface="Open Sans" panose="020B0606030504020204" pitchFamily="34" charset="0"/>
                <a:ea typeface="Calibri" panose="020F0502020204030204" pitchFamily="34" charset="0"/>
                <a:cs typeface="Open Sans" panose="020B0606030504020204" pitchFamily="34" charset="0"/>
              </a:rPr>
              <a:t>Two sexes (genders) a binary biological and theological reality.</a:t>
            </a:r>
          </a:p>
        </p:txBody>
      </p:sp>
    </p:spTree>
    <p:extLst>
      <p:ext uri="{BB962C8B-B14F-4D97-AF65-F5344CB8AC3E}">
        <p14:creationId xmlns:p14="http://schemas.microsoft.com/office/powerpoint/2010/main" val="2476994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FIVE: </a:t>
            </a:r>
            <a:br>
              <a:rPr lang="en-US" sz="3600" dirty="0"/>
            </a:br>
            <a:r>
              <a:rPr lang="en-US" sz="3600" dirty="0"/>
              <a:t>Male and Female in the Creation Story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fontScale="25000" lnSpcReduction="20000"/>
          </a:bodyPr>
          <a:lstStyle/>
          <a:p>
            <a:pPr marL="0" indent="0">
              <a:buNone/>
            </a:pPr>
            <a:r>
              <a:rPr lang="en-GB" sz="88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MALE AND FEMALE IDENTITY IN THE BIBLE</a:t>
            </a:r>
          </a:p>
          <a:p>
            <a:pPr marL="0" indent="0">
              <a:buNone/>
            </a:pPr>
            <a:r>
              <a:rPr lang="en-GB" sz="88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First creation account</a:t>
            </a:r>
          </a:p>
          <a:p>
            <a:pPr marL="0" indent="0">
              <a:spcAft>
                <a:spcPts val="1200"/>
              </a:spcAft>
              <a:buNone/>
            </a:pPr>
            <a:r>
              <a:rPr lang="en-GB" sz="88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Genesis 1:26-28 Analysis of the text (</a:t>
            </a:r>
            <a:r>
              <a:rPr lang="en-GB" sz="8800" b="1" kern="100" dirty="0" err="1">
                <a:solidFill>
                  <a:srgbClr val="FFFF99"/>
                </a:solidFill>
                <a:latin typeface="Open Sans" panose="020B0606030504020204" pitchFamily="34" charset="0"/>
                <a:ea typeface="Calibri" panose="020F0502020204030204" pitchFamily="34" charset="0"/>
                <a:cs typeface="Arial" panose="020B0604020202020204" pitchFamily="34" charset="0"/>
              </a:rPr>
              <a:t>cont</a:t>
            </a:r>
            <a:r>
              <a:rPr lang="en-GB" sz="88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a:t>
            </a:r>
          </a:p>
          <a:p>
            <a:pPr marL="0" indent="0">
              <a:buNone/>
            </a:pPr>
            <a:r>
              <a:rPr lang="en-US" sz="88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Verse 28: </a:t>
            </a:r>
          </a:p>
          <a:p>
            <a:pPr marL="0" indent="0">
              <a:spcAft>
                <a:spcPts val="600"/>
              </a:spcAft>
              <a:buNone/>
            </a:pPr>
            <a:r>
              <a:rPr lang="en-US" sz="88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And God blessed them </a:t>
            </a:r>
            <a:r>
              <a:rPr lang="en-US" sz="88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a:t>
            </a:r>
            <a:r>
              <a:rPr lang="en-US" sz="88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 </a:t>
            </a:r>
            <a:r>
              <a:rPr lang="en-US" sz="88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the mandate is preceded by relational blessing</a:t>
            </a:r>
          </a:p>
          <a:p>
            <a:pPr marL="0" indent="0">
              <a:spcAft>
                <a:spcPts val="600"/>
              </a:spcAft>
              <a:buNone/>
            </a:pPr>
            <a:r>
              <a:rPr lang="en-US" sz="88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And God said to them </a:t>
            </a:r>
            <a:r>
              <a:rPr lang="en-US" sz="88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 God’s spoken word ( “and God said, let there be…”)</a:t>
            </a:r>
          </a:p>
          <a:p>
            <a:pPr marL="0" indent="0">
              <a:lnSpc>
                <a:spcPct val="120000"/>
              </a:lnSpc>
              <a:spcAft>
                <a:spcPts val="600"/>
              </a:spcAft>
              <a:buNone/>
            </a:pPr>
            <a:r>
              <a:rPr lang="en-US" sz="88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Be fruitful and multiply and fill the earth </a:t>
            </a:r>
            <a:r>
              <a:rPr lang="en-US" sz="88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 </a:t>
            </a:r>
            <a:r>
              <a:rPr lang="en-US" sz="88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procreation is at the heart of the relational mandate and fundamental to the male/female distinction</a:t>
            </a:r>
          </a:p>
          <a:p>
            <a:pPr marL="0" indent="0">
              <a:spcAft>
                <a:spcPts val="600"/>
              </a:spcAft>
              <a:buNone/>
            </a:pPr>
            <a:r>
              <a:rPr lang="en-US" sz="88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And subdue it </a:t>
            </a:r>
            <a:r>
              <a:rPr lang="en-US" sz="88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 a ‘kingdom’ mandate</a:t>
            </a:r>
            <a:r>
              <a:rPr lang="en-US" sz="88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 </a:t>
            </a:r>
          </a:p>
          <a:p>
            <a:pPr marL="0" indent="0">
              <a:spcAft>
                <a:spcPts val="600"/>
              </a:spcAft>
              <a:buNone/>
            </a:pPr>
            <a:r>
              <a:rPr lang="en-US" sz="88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Have dominion  </a:t>
            </a:r>
            <a:r>
              <a:rPr lang="en-US" sz="88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  over the natural world</a:t>
            </a:r>
          </a:p>
        </p:txBody>
      </p:sp>
    </p:spTree>
    <p:extLst>
      <p:ext uri="{BB962C8B-B14F-4D97-AF65-F5344CB8AC3E}">
        <p14:creationId xmlns:p14="http://schemas.microsoft.com/office/powerpoint/2010/main" val="3661181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FIVE: </a:t>
            </a:r>
            <a:br>
              <a:rPr lang="en-US" sz="3600" dirty="0"/>
            </a:br>
            <a:r>
              <a:rPr lang="en-US" sz="3600" dirty="0"/>
              <a:t>Male and Female in the Creation Story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fontScale="77500" lnSpcReduction="20000"/>
          </a:bodyPr>
          <a:lstStyle/>
          <a:p>
            <a:pPr marL="0" indent="0">
              <a:buNone/>
            </a:pPr>
            <a:r>
              <a:rPr lang="en-GB" sz="30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First creation account</a:t>
            </a:r>
          </a:p>
          <a:p>
            <a:pPr marL="0" indent="0" algn="just">
              <a:buNone/>
            </a:pPr>
            <a:r>
              <a:rPr lang="en-GB" sz="2600" b="1" kern="100" dirty="0">
                <a:effectLst/>
                <a:latin typeface="Open Sans" panose="020B0606030504020204" pitchFamily="34" charset="0"/>
                <a:ea typeface="Calibri" panose="020F0502020204030204" pitchFamily="34" charset="0"/>
                <a:cs typeface="Open Sans" panose="020B0606030504020204" pitchFamily="34" charset="0"/>
              </a:rPr>
              <a:t>Key points:</a:t>
            </a:r>
            <a:endParaRPr lang="en-GB" sz="2600" kern="100" dirty="0">
              <a:effectLst/>
              <a:latin typeface="Open Sans" panose="020B0606030504020204" pitchFamily="34" charset="0"/>
              <a:ea typeface="Calibri" panose="020F0502020204030204" pitchFamily="34" charset="0"/>
              <a:cs typeface="Arial" panose="020B0604020202020204" pitchFamily="34" charset="0"/>
            </a:endParaRPr>
          </a:p>
          <a:p>
            <a:pPr marL="0" lvl="0" indent="0" algn="just">
              <a:spcAft>
                <a:spcPts val="600"/>
              </a:spcAft>
              <a:buNone/>
              <a:tabLst>
                <a:tab pos="228600" algn="l"/>
              </a:tabLst>
            </a:pPr>
            <a:r>
              <a:rPr lang="en-GB" sz="2600" kern="100" dirty="0">
                <a:effectLst/>
                <a:latin typeface="Open Sans" panose="020B0606030504020204" pitchFamily="34" charset="0"/>
                <a:ea typeface="Calibri" panose="020F0502020204030204" pitchFamily="34" charset="0"/>
                <a:cs typeface="Open Sans" panose="020B0606030504020204" pitchFamily="34" charset="0"/>
              </a:rPr>
              <a:t>The human race exists in one genus or kind – humankind </a:t>
            </a:r>
            <a:r>
              <a:rPr lang="ar-SA" sz="2600" kern="100" dirty="0" err="1">
                <a:effectLst/>
                <a:latin typeface="Open Sans" panose="020B0606030504020204" pitchFamily="34" charset="0"/>
                <a:ea typeface="Calibri" panose="020F0502020204030204" pitchFamily="34" charset="0"/>
                <a:cs typeface="Times New Roman" panose="02020603050405020304" pitchFamily="18" charset="0"/>
              </a:rPr>
              <a:t>אָדָם</a:t>
            </a:r>
            <a:r>
              <a:rPr lang="en-US" sz="2600" kern="100" dirty="0">
                <a:effectLst/>
                <a:latin typeface="Open Sans" panose="020B0606030504020204" pitchFamily="34" charset="0"/>
                <a:ea typeface="Calibri" panose="020F0502020204030204" pitchFamily="34" charset="0"/>
                <a:cs typeface="Arial" panose="020B0604020202020204" pitchFamily="34" charset="0"/>
              </a:rPr>
              <a:t> (</a:t>
            </a:r>
            <a:r>
              <a:rPr lang="en-US" sz="2600" i="1" kern="100" dirty="0" err="1">
                <a:effectLst/>
                <a:latin typeface="Open Sans" panose="020B0606030504020204" pitchFamily="34" charset="0"/>
                <a:ea typeface="Calibri" panose="020F0502020204030204" pitchFamily="34" charset="0"/>
                <a:cs typeface="Arial" panose="020B0604020202020204" pitchFamily="34" charset="0"/>
              </a:rPr>
              <a:t>ʾādām</a:t>
            </a:r>
            <a:r>
              <a:rPr lang="en-US" sz="2600" kern="100" dirty="0">
                <a:effectLst/>
                <a:latin typeface="Open Sans" panose="020B0606030504020204" pitchFamily="34" charset="0"/>
                <a:ea typeface="Calibri" panose="020F0502020204030204" pitchFamily="34" charset="0"/>
                <a:cs typeface="Arial" panose="020B0604020202020204" pitchFamily="34" charset="0"/>
              </a:rPr>
              <a:t>)</a:t>
            </a:r>
            <a:endParaRPr lang="en-GB" sz="2600" kern="100" dirty="0">
              <a:effectLst/>
              <a:latin typeface="Open Sans" panose="020B0606030504020204" pitchFamily="34" charset="0"/>
              <a:ea typeface="Calibri" panose="020F0502020204030204" pitchFamily="34" charset="0"/>
              <a:cs typeface="Arial" panose="020B0604020202020204" pitchFamily="34" charset="0"/>
            </a:endParaRPr>
          </a:p>
          <a:p>
            <a:pPr marL="0" lvl="0" indent="0" algn="just">
              <a:spcAft>
                <a:spcPts val="600"/>
              </a:spcAft>
              <a:buNone/>
              <a:tabLst>
                <a:tab pos="228600" algn="l"/>
              </a:tabLst>
            </a:pPr>
            <a:r>
              <a:rPr lang="en-GB" sz="2600" kern="100" dirty="0">
                <a:effectLst/>
                <a:latin typeface="Open Sans" panose="020B0606030504020204" pitchFamily="34" charset="0"/>
                <a:ea typeface="Calibri" panose="020F0502020204030204" pitchFamily="34" charset="0"/>
                <a:cs typeface="Open Sans" panose="020B0606030504020204" pitchFamily="34" charset="0"/>
              </a:rPr>
              <a:t>It exists in two forms – male </a:t>
            </a:r>
            <a:r>
              <a:rPr lang="ar-SA" sz="2600" kern="100" dirty="0" err="1">
                <a:effectLst/>
                <a:latin typeface="Open Sans" panose="020B0606030504020204" pitchFamily="34" charset="0"/>
                <a:ea typeface="Calibri" panose="020F0502020204030204" pitchFamily="34" charset="0"/>
                <a:cs typeface="Times New Roman" panose="02020603050405020304" pitchFamily="18" charset="0"/>
              </a:rPr>
              <a:t>זָכָר</a:t>
            </a:r>
            <a:r>
              <a:rPr lang="en-US" sz="2600" kern="100" dirty="0">
                <a:effectLst/>
                <a:latin typeface="Open Sans" panose="020B0606030504020204" pitchFamily="34" charset="0"/>
                <a:ea typeface="Calibri" panose="020F0502020204030204" pitchFamily="34" charset="0"/>
                <a:cs typeface="Arial" panose="020B0604020202020204" pitchFamily="34" charset="0"/>
              </a:rPr>
              <a:t> (</a:t>
            </a:r>
            <a:r>
              <a:rPr lang="en-US" sz="2600" i="1" kern="100" dirty="0" err="1">
                <a:effectLst/>
                <a:latin typeface="Open Sans" panose="020B0606030504020204" pitchFamily="34" charset="0"/>
                <a:ea typeface="Calibri" panose="020F0502020204030204" pitchFamily="34" charset="0"/>
                <a:cs typeface="Arial" panose="020B0604020202020204" pitchFamily="34" charset="0"/>
              </a:rPr>
              <a:t>zākār</a:t>
            </a:r>
            <a:r>
              <a:rPr lang="en-US" sz="2600" kern="100" dirty="0">
                <a:effectLst/>
                <a:latin typeface="Open Sans" panose="020B0606030504020204" pitchFamily="34" charset="0"/>
                <a:ea typeface="Calibri" panose="020F0502020204030204" pitchFamily="34" charset="0"/>
                <a:cs typeface="Arial" panose="020B0604020202020204" pitchFamily="34" charset="0"/>
              </a:rPr>
              <a:t>)</a:t>
            </a:r>
            <a:r>
              <a:rPr lang="en-GB" sz="2600" kern="100" dirty="0">
                <a:effectLst/>
                <a:latin typeface="Open Sans" panose="020B0606030504020204" pitchFamily="34" charset="0"/>
                <a:ea typeface="Calibri" panose="020F0502020204030204" pitchFamily="34" charset="0"/>
                <a:cs typeface="Open Sans" panose="020B0606030504020204" pitchFamily="34" charset="0"/>
              </a:rPr>
              <a:t> and female </a:t>
            </a:r>
            <a:r>
              <a:rPr lang="he-IL" sz="2600" kern="0" dirty="0">
                <a:effectLst/>
                <a:latin typeface="Calibri" panose="020F0502020204030204" pitchFamily="34" charset="0"/>
                <a:ea typeface="Calibri" panose="020F0502020204030204" pitchFamily="34" charset="0"/>
                <a:cs typeface="Times New Roman" panose="02020603050405020304" pitchFamily="18" charset="0"/>
              </a:rPr>
              <a:t>נְקֵבָה</a:t>
            </a:r>
            <a:r>
              <a:rPr lang="he-IL" sz="2600" kern="0" dirty="0">
                <a:effectLst/>
                <a:latin typeface="Open Sans" panose="020B0606030504020204" pitchFamily="34" charset="0"/>
                <a:ea typeface="Calibri" panose="020F0502020204030204" pitchFamily="34" charset="0"/>
                <a:cs typeface="Calibri" panose="020F0502020204030204" pitchFamily="34" charset="0"/>
              </a:rPr>
              <a:t> </a:t>
            </a:r>
            <a:r>
              <a:rPr lang="en-US" sz="2600" kern="0" dirty="0">
                <a:effectLst/>
                <a:latin typeface="Calibri" panose="020F0502020204030204" pitchFamily="34" charset="0"/>
                <a:ea typeface="Calibri" panose="020F0502020204030204" pitchFamily="34" charset="0"/>
                <a:cs typeface="Arial" panose="020B0604020202020204" pitchFamily="34" charset="0"/>
              </a:rPr>
              <a:t> (</a:t>
            </a:r>
            <a:r>
              <a:rPr lang="en-US" sz="2600" i="1" kern="0" dirty="0" err="1">
                <a:effectLst/>
                <a:latin typeface="Open Sans" panose="020B0606030504020204" pitchFamily="34" charset="0"/>
                <a:ea typeface="Calibri" panose="020F0502020204030204" pitchFamily="34" charset="0"/>
                <a:cs typeface="Open Sans" panose="020B0606030504020204" pitchFamily="34" charset="0"/>
              </a:rPr>
              <a:t>nĕqēbâ</a:t>
            </a:r>
            <a:r>
              <a:rPr lang="en-US" sz="2600" kern="0" dirty="0">
                <a:effectLst/>
                <a:latin typeface="Calibri" panose="020F0502020204030204" pitchFamily="34" charset="0"/>
                <a:ea typeface="Calibri" panose="020F0502020204030204" pitchFamily="34" charset="0"/>
                <a:cs typeface="Arial" panose="020B0604020202020204" pitchFamily="34" charset="0"/>
              </a:rPr>
              <a:t>)</a:t>
            </a:r>
            <a:endParaRPr lang="en-GB" sz="2600" kern="100" dirty="0">
              <a:effectLst/>
              <a:latin typeface="Open Sans" panose="020B0606030504020204" pitchFamily="34" charset="0"/>
              <a:ea typeface="Calibri" panose="020F0502020204030204" pitchFamily="34" charset="0"/>
              <a:cs typeface="Arial" panose="020B0604020202020204" pitchFamily="34" charset="0"/>
            </a:endParaRPr>
          </a:p>
          <a:p>
            <a:pPr lvl="1" algn="just">
              <a:lnSpc>
                <a:spcPct val="120000"/>
              </a:lnSpc>
              <a:spcAft>
                <a:spcPts val="600"/>
              </a:spcAft>
              <a:tabLst>
                <a:tab pos="228600" algn="l"/>
              </a:tabLst>
            </a:pPr>
            <a:r>
              <a:rPr lang="en-GB" sz="2600" kern="100" dirty="0">
                <a:effectLst/>
                <a:latin typeface="Open Sans" panose="020B0606030504020204" pitchFamily="34" charset="0"/>
                <a:ea typeface="Calibri" panose="020F0502020204030204" pitchFamily="34" charset="0"/>
                <a:cs typeface="Open Sans" panose="020B0606030504020204" pitchFamily="34" charset="0"/>
              </a:rPr>
              <a:t>Both equally carry God's image and both are equal in dignity and worth</a:t>
            </a:r>
          </a:p>
          <a:p>
            <a:pPr lvl="1" algn="just">
              <a:lnSpc>
                <a:spcPct val="120000"/>
              </a:lnSpc>
              <a:spcAft>
                <a:spcPts val="600"/>
              </a:spcAft>
              <a:tabLst>
                <a:tab pos="228600" algn="l"/>
              </a:tabLst>
            </a:pPr>
            <a:r>
              <a:rPr lang="en-GB" sz="2600" kern="100" dirty="0">
                <a:effectLst/>
                <a:latin typeface="Open Sans" panose="020B0606030504020204" pitchFamily="34" charset="0"/>
                <a:ea typeface="Calibri" panose="020F0502020204030204" pitchFamily="34" charset="0"/>
                <a:cs typeface="Open Sans" panose="020B0606030504020204" pitchFamily="34" charset="0"/>
              </a:rPr>
              <a:t>Both have an equal part to play in the creation mandate but bring their distinctiveness into the partnership</a:t>
            </a:r>
          </a:p>
          <a:p>
            <a:pPr lvl="1" algn="just">
              <a:lnSpc>
                <a:spcPct val="120000"/>
              </a:lnSpc>
              <a:spcAft>
                <a:spcPts val="600"/>
              </a:spcAft>
              <a:tabLst>
                <a:tab pos="228600" algn="l"/>
              </a:tabLst>
            </a:pPr>
            <a:r>
              <a:rPr lang="en-GB" sz="2600" kern="100" dirty="0">
                <a:effectLst/>
                <a:latin typeface="Open Sans" panose="020B0606030504020204" pitchFamily="34" charset="0"/>
                <a:ea typeface="Calibri" panose="020F0502020204030204" pitchFamily="34" charset="0"/>
                <a:cs typeface="Open Sans" panose="020B0606030504020204" pitchFamily="34" charset="0"/>
              </a:rPr>
              <a:t>Identity as male and female precedes role or function</a:t>
            </a:r>
          </a:p>
          <a:p>
            <a:pPr lvl="1" algn="just">
              <a:lnSpc>
                <a:spcPct val="120000"/>
              </a:lnSpc>
              <a:spcAft>
                <a:spcPts val="600"/>
              </a:spcAft>
              <a:tabLst>
                <a:tab pos="228600" algn="l"/>
              </a:tabLst>
            </a:pPr>
            <a:r>
              <a:rPr lang="en-GB" sz="2600" kern="100" dirty="0">
                <a:effectLst/>
                <a:latin typeface="Open Sans" panose="020B0606030504020204" pitchFamily="34" charset="0"/>
                <a:ea typeface="Calibri" panose="020F0502020204030204" pitchFamily="34" charset="0"/>
                <a:cs typeface="Open Sans" panose="020B0606030504020204" pitchFamily="34" charset="0"/>
              </a:rPr>
              <a:t>Relationship is fundamental in the creation of humanity – God, marriage (male and female), family and community.</a:t>
            </a:r>
          </a:p>
          <a:p>
            <a:pPr lvl="1" algn="just">
              <a:lnSpc>
                <a:spcPct val="120000"/>
              </a:lnSpc>
              <a:spcAft>
                <a:spcPts val="600"/>
              </a:spcAft>
              <a:tabLst>
                <a:tab pos="228600" algn="l"/>
              </a:tabLst>
            </a:pPr>
            <a:r>
              <a:rPr lang="en-GB" sz="2600" kern="100" dirty="0">
                <a:effectLst/>
                <a:latin typeface="Open Sans" panose="020B0606030504020204" pitchFamily="34" charset="0"/>
                <a:ea typeface="Calibri" panose="020F0502020204030204" pitchFamily="34" charset="0"/>
                <a:cs typeface="Open Sans" panose="020B0606030504020204" pitchFamily="34" charset="0"/>
              </a:rPr>
              <a:t>The Creation Mandate begins and continues with God’s blessing. </a:t>
            </a:r>
            <a:endParaRPr lang="en-GB" sz="26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sz="88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endParaRPr>
          </a:p>
        </p:txBody>
      </p:sp>
    </p:spTree>
    <p:extLst>
      <p:ext uri="{BB962C8B-B14F-4D97-AF65-F5344CB8AC3E}">
        <p14:creationId xmlns:p14="http://schemas.microsoft.com/office/powerpoint/2010/main" val="699457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FIVE: </a:t>
            </a:r>
            <a:br>
              <a:rPr lang="en-US" sz="3600" dirty="0"/>
            </a:br>
            <a:r>
              <a:rPr lang="en-US" sz="3600" dirty="0"/>
              <a:t>Male and Female in the Creation Story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Second Creation Account</a:t>
            </a:r>
          </a:p>
          <a:p>
            <a:pPr marL="0" indent="0" algn="just">
              <a:spcAft>
                <a:spcPts val="600"/>
              </a:spcAft>
              <a:buNone/>
            </a:pPr>
            <a:r>
              <a:rPr lang="en-GB" sz="2400" b="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Man </a:t>
            </a:r>
            <a:r>
              <a:rPr lang="ar-SA" sz="2400" b="1" kern="100" dirty="0" err="1">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אִיש</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b="1" i="1" kern="100" dirty="0" err="1">
                <a:solidFill>
                  <a:srgbClr val="FFFF99"/>
                </a:solidFill>
                <a:effectLst/>
                <a:latin typeface="Arial" panose="020B0604020202020204" pitchFamily="34" charset="0"/>
                <a:ea typeface="Calibri" panose="020F0502020204030204" pitchFamily="34" charset="0"/>
                <a:cs typeface="Arial" panose="020B0604020202020204" pitchFamily="34" charset="0"/>
              </a:rPr>
              <a:t>ʾ</a:t>
            </a:r>
            <a:r>
              <a:rPr lang="en-US" sz="2400" b="1" i="1"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îš</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and Woman </a:t>
            </a:r>
            <a:r>
              <a:rPr lang="ar-SA" sz="2400" b="1" kern="100" dirty="0" err="1">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אִש</a:t>
            </a:r>
            <a:r>
              <a:rPr lang="ar-SA" sz="2400" b="1" kern="100" dirty="0">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ָּׁה</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b="1" i="1" kern="100" dirty="0" err="1">
                <a:solidFill>
                  <a:srgbClr val="FFFF99"/>
                </a:solidFill>
                <a:effectLst/>
                <a:latin typeface="Arial" panose="020B0604020202020204" pitchFamily="34" charset="0"/>
                <a:ea typeface="Calibri" panose="020F0502020204030204" pitchFamily="34" charset="0"/>
                <a:cs typeface="Arial" panose="020B0604020202020204" pitchFamily="34" charset="0"/>
              </a:rPr>
              <a:t>ʾiš·šāh</a:t>
            </a:r>
            <a:r>
              <a:rPr lang="en-US" sz="2400" b="1" i="1" kern="100" dirty="0">
                <a:solidFill>
                  <a:srgbClr val="FFFF99"/>
                </a:solidFill>
                <a:effectLst/>
                <a:latin typeface="Arial" panose="020B0604020202020204" pitchFamily="34" charset="0"/>
                <a:ea typeface="Calibri" panose="020F0502020204030204" pitchFamily="34" charset="0"/>
                <a:cs typeface="Arial" panose="020B0604020202020204" pitchFamily="34" charset="0"/>
              </a:rPr>
              <a:t>ʹ</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a:t>
            </a:r>
            <a:endParaRPr lang="en-GB"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Genesis chapter 2 gives us a second account of creation. God adds some key perspectives concerning the identity and roles of men and women.</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buNone/>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Genesis 2:18</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r>
              <a:rPr lang="en-GB" sz="2200" i="1" kern="100" dirty="0">
                <a:effectLst/>
                <a:latin typeface="Open Sans" panose="020B0606030504020204" pitchFamily="34" charset="0"/>
                <a:ea typeface="Calibri" panose="020F0502020204030204" pitchFamily="34" charset="0"/>
                <a:cs typeface="Open Sans" panose="020B0606030504020204" pitchFamily="34" charset="0"/>
              </a:rPr>
              <a:t>Then the Lord God said, "It is not good that the man should be alone; I will make him a helper fit for [corresponding to]  him." ESV</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spcAft>
                <a:spcPts val="600"/>
              </a:spcAft>
              <a:buNone/>
            </a:pPr>
            <a:endParaRPr lang="en-US" sz="88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endParaRPr>
          </a:p>
        </p:txBody>
      </p:sp>
    </p:spTree>
    <p:extLst>
      <p:ext uri="{BB962C8B-B14F-4D97-AF65-F5344CB8AC3E}">
        <p14:creationId xmlns:p14="http://schemas.microsoft.com/office/powerpoint/2010/main" val="224624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1: </a:t>
            </a:r>
            <a:br>
              <a:rPr lang="en-US" sz="3600" dirty="0"/>
            </a:br>
            <a:r>
              <a:rPr lang="en-US" sz="3600" dirty="0"/>
              <a:t>The Supernatural Worldview of the Bible</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0" y="1825625"/>
            <a:ext cx="9983492" cy="4351338"/>
          </a:xfrm>
        </p:spPr>
        <p:txBody>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Christianity is rooted in a supernatural worldview</a:t>
            </a:r>
          </a:p>
          <a:p>
            <a:pPr lvl="1">
              <a:spcAft>
                <a:spcPts val="600"/>
              </a:spcAft>
            </a:pPr>
            <a:r>
              <a:rPr lang="en-GB" dirty="0"/>
              <a:t>The existence of God</a:t>
            </a:r>
          </a:p>
          <a:p>
            <a:pPr lvl="1">
              <a:spcAft>
                <a:spcPts val="600"/>
              </a:spcAft>
            </a:pPr>
            <a:r>
              <a:rPr lang="en-US" dirty="0"/>
              <a:t>Other doctrines that necessitate the existence of a supernatural reality:</a:t>
            </a:r>
          </a:p>
          <a:p>
            <a:pPr marL="914400" lvl="2" indent="0">
              <a:spcAft>
                <a:spcPts val="600"/>
              </a:spcAft>
              <a:buNone/>
            </a:pPr>
            <a:r>
              <a:rPr lang="en-US" sz="2400" dirty="0">
                <a:solidFill>
                  <a:srgbClr val="FFFF99"/>
                </a:solidFill>
              </a:rPr>
              <a:t>Angelology – the heavenly host, angels &amp; demons, cherubim &amp; seraphim, Satan, principalities and powers. </a:t>
            </a:r>
          </a:p>
          <a:p>
            <a:pPr marL="914400" lvl="2" indent="0">
              <a:spcAft>
                <a:spcPts val="600"/>
              </a:spcAft>
              <a:buNone/>
            </a:pPr>
            <a:endParaRPr lang="en-GB" sz="2400" dirty="0">
              <a:solidFill>
                <a:srgbClr val="FFFF99"/>
              </a:solidFill>
            </a:endParaRPr>
          </a:p>
        </p:txBody>
      </p:sp>
    </p:spTree>
    <p:extLst>
      <p:ext uri="{BB962C8B-B14F-4D97-AF65-F5344CB8AC3E}">
        <p14:creationId xmlns:p14="http://schemas.microsoft.com/office/powerpoint/2010/main" val="1249374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FIVE: </a:t>
            </a:r>
            <a:br>
              <a:rPr lang="en-US" sz="3600" dirty="0"/>
            </a:br>
            <a:r>
              <a:rPr lang="en-US" sz="3600" dirty="0"/>
              <a:t>Male and Female in the Creation Story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Second Creation Account</a:t>
            </a:r>
          </a:p>
          <a:p>
            <a:pPr marL="0" indent="0" algn="just">
              <a:spcAft>
                <a:spcPts val="600"/>
              </a:spcAft>
              <a:buNone/>
            </a:pPr>
            <a:r>
              <a:rPr lang="en-GB" sz="2400" b="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Man </a:t>
            </a:r>
            <a:r>
              <a:rPr lang="ar-SA" sz="2400" b="1" kern="100" dirty="0" err="1">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אִיש</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b="1" i="1" kern="100" dirty="0" err="1">
                <a:solidFill>
                  <a:srgbClr val="FFFF99"/>
                </a:solidFill>
                <a:effectLst/>
                <a:latin typeface="Arial" panose="020B0604020202020204" pitchFamily="34" charset="0"/>
                <a:ea typeface="Calibri" panose="020F0502020204030204" pitchFamily="34" charset="0"/>
                <a:cs typeface="Arial" panose="020B0604020202020204" pitchFamily="34" charset="0"/>
              </a:rPr>
              <a:t>ʾ</a:t>
            </a:r>
            <a:r>
              <a:rPr lang="en-US" sz="2400" b="1" i="1"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îš</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and Woman </a:t>
            </a:r>
            <a:r>
              <a:rPr lang="ar-SA" sz="2400" b="1" kern="100" dirty="0" err="1">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אִש</a:t>
            </a:r>
            <a:r>
              <a:rPr lang="ar-SA" sz="2400" b="1" kern="100" dirty="0">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ָּׁה</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b="1" i="1" kern="100" dirty="0" err="1">
                <a:solidFill>
                  <a:srgbClr val="FFFF99"/>
                </a:solidFill>
                <a:effectLst/>
                <a:latin typeface="Arial" panose="020B0604020202020204" pitchFamily="34" charset="0"/>
                <a:ea typeface="Calibri" panose="020F0502020204030204" pitchFamily="34" charset="0"/>
                <a:cs typeface="Arial" panose="020B0604020202020204" pitchFamily="34" charset="0"/>
              </a:rPr>
              <a:t>ʾiš·šāh</a:t>
            </a:r>
            <a:r>
              <a:rPr lang="en-US" sz="2400" b="1" i="1" kern="100" dirty="0">
                <a:solidFill>
                  <a:srgbClr val="FFFF99"/>
                </a:solidFill>
                <a:effectLst/>
                <a:latin typeface="Arial" panose="020B0604020202020204" pitchFamily="34" charset="0"/>
                <a:ea typeface="Calibri" panose="020F0502020204030204" pitchFamily="34" charset="0"/>
                <a:cs typeface="Arial" panose="020B0604020202020204" pitchFamily="34" charset="0"/>
              </a:rPr>
              <a:t>ʹ</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a:t>
            </a:r>
            <a:endParaRPr lang="en-GB"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lgn="just">
              <a:buNone/>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Genesis 2:23-24</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r>
              <a:rPr lang="en-GB" sz="2200" i="1" kern="100" baseline="30000" dirty="0">
                <a:effectLst/>
                <a:latin typeface="Open Sans" panose="020B0606030504020204" pitchFamily="34" charset="0"/>
                <a:ea typeface="Calibri" panose="020F0502020204030204" pitchFamily="34" charset="0"/>
                <a:cs typeface="Open Sans" panose="020B0606030504020204" pitchFamily="34" charset="0"/>
              </a:rPr>
              <a:t>23</a:t>
            </a:r>
            <a:r>
              <a:rPr lang="en-GB" sz="2200" i="1" kern="100" dirty="0">
                <a:effectLst/>
                <a:latin typeface="Open Sans" panose="020B0606030504020204" pitchFamily="34" charset="0"/>
                <a:ea typeface="Calibri" panose="020F0502020204030204" pitchFamily="34" charset="0"/>
                <a:cs typeface="Open Sans" panose="020B0606030504020204" pitchFamily="34" charset="0"/>
              </a:rPr>
              <a:t>Then the man said, "This at last is bone of my bones and flesh of my flesh; she shall be called Woman, because she was taken out of Man." </a:t>
            </a:r>
            <a:r>
              <a:rPr lang="en-GB" sz="2200" i="1" kern="100" baseline="30000" dirty="0">
                <a:effectLst/>
                <a:latin typeface="Open Sans" panose="020B0606030504020204" pitchFamily="34" charset="0"/>
                <a:ea typeface="Calibri" panose="020F0502020204030204" pitchFamily="34" charset="0"/>
                <a:cs typeface="Open Sans" panose="020B0606030504020204" pitchFamily="34" charset="0"/>
              </a:rPr>
              <a:t>24</a:t>
            </a:r>
            <a:r>
              <a:rPr lang="en-GB" sz="2200" i="1" kern="100" dirty="0">
                <a:effectLst/>
                <a:latin typeface="Open Sans" panose="020B0606030504020204" pitchFamily="34" charset="0"/>
                <a:ea typeface="Calibri" panose="020F0502020204030204" pitchFamily="34" charset="0"/>
                <a:cs typeface="Open Sans" panose="020B0606030504020204" pitchFamily="34" charset="0"/>
              </a:rPr>
              <a:t>Therefore a man shall leave his father and his mother and hold fast to his wife, and they shall become one flesh. ESV</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2193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FIVE: </a:t>
            </a:r>
            <a:br>
              <a:rPr lang="en-US" sz="3600" dirty="0"/>
            </a:br>
            <a:r>
              <a:rPr lang="en-US" sz="3600" dirty="0"/>
              <a:t>Male and Female in the Creation Story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GB"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Second Creation Account</a:t>
            </a:r>
          </a:p>
          <a:p>
            <a:pPr marL="0" indent="0" algn="just">
              <a:spcAft>
                <a:spcPts val="600"/>
              </a:spcAft>
              <a:buNone/>
            </a:pPr>
            <a:r>
              <a:rPr lang="en-GB" sz="2400" b="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Man </a:t>
            </a:r>
            <a:r>
              <a:rPr lang="ar-SA" sz="2400" b="1" kern="100" dirty="0" err="1">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אִיש</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b="1" i="1" kern="100" dirty="0" err="1">
                <a:solidFill>
                  <a:srgbClr val="FFFF99"/>
                </a:solidFill>
                <a:effectLst/>
                <a:latin typeface="Arial" panose="020B0604020202020204" pitchFamily="34" charset="0"/>
                <a:ea typeface="Calibri" panose="020F0502020204030204" pitchFamily="34" charset="0"/>
                <a:cs typeface="Arial" panose="020B0604020202020204" pitchFamily="34" charset="0"/>
              </a:rPr>
              <a:t>ʾ</a:t>
            </a:r>
            <a:r>
              <a:rPr lang="en-US" sz="2400" b="1" i="1" kern="100" dirty="0" err="1">
                <a:solidFill>
                  <a:srgbClr val="FFFF99"/>
                </a:solidFill>
                <a:effectLst/>
                <a:latin typeface="Open Sans" panose="020B0606030504020204" pitchFamily="34" charset="0"/>
                <a:ea typeface="Calibri" panose="020F0502020204030204" pitchFamily="34" charset="0"/>
                <a:cs typeface="Arial" panose="020B0604020202020204" pitchFamily="34" charset="0"/>
              </a:rPr>
              <a:t>îš</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and Woman </a:t>
            </a:r>
            <a:r>
              <a:rPr lang="ar-SA" sz="2400" b="1" kern="100" dirty="0" err="1">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אִש</a:t>
            </a:r>
            <a:r>
              <a:rPr lang="ar-SA" sz="2400" b="1" kern="100" dirty="0">
                <a:solidFill>
                  <a:srgbClr val="FFFF99"/>
                </a:solidFill>
                <a:effectLst/>
                <a:latin typeface="Open Sans" panose="020B0606030504020204" pitchFamily="34" charset="0"/>
                <a:ea typeface="Calibri" panose="020F0502020204030204" pitchFamily="34" charset="0"/>
                <a:cs typeface="Times New Roman" panose="02020603050405020304" pitchFamily="18" charset="0"/>
              </a:rPr>
              <a:t>ָּׁה</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 (</a:t>
            </a:r>
            <a:r>
              <a:rPr lang="en-US" sz="2400" b="1" i="1" kern="100" dirty="0" err="1">
                <a:solidFill>
                  <a:srgbClr val="FFFF99"/>
                </a:solidFill>
                <a:effectLst/>
                <a:latin typeface="Arial" panose="020B0604020202020204" pitchFamily="34" charset="0"/>
                <a:ea typeface="Calibri" panose="020F0502020204030204" pitchFamily="34" charset="0"/>
                <a:cs typeface="Arial" panose="020B0604020202020204" pitchFamily="34" charset="0"/>
              </a:rPr>
              <a:t>ʾiš·šāh</a:t>
            </a:r>
            <a:r>
              <a:rPr lang="en-US" sz="2400" b="1" i="1" kern="100" dirty="0">
                <a:solidFill>
                  <a:srgbClr val="FFFF99"/>
                </a:solidFill>
                <a:effectLst/>
                <a:latin typeface="Arial" panose="020B0604020202020204" pitchFamily="34" charset="0"/>
                <a:ea typeface="Calibri" panose="020F0502020204030204" pitchFamily="34" charset="0"/>
                <a:cs typeface="Arial" panose="020B0604020202020204" pitchFamily="34" charset="0"/>
              </a:rPr>
              <a:t>ʹ</a:t>
            </a:r>
            <a:r>
              <a:rPr lang="en-US" sz="2400"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a:t>
            </a:r>
            <a:endParaRPr lang="en-GB"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lgn="just">
              <a:buNone/>
            </a:pPr>
            <a:r>
              <a:rPr lang="en-GB" sz="2200" b="1" kern="100" dirty="0">
                <a:effectLst/>
                <a:latin typeface="Open Sans" panose="020B0606030504020204" pitchFamily="34" charset="0"/>
                <a:ea typeface="Calibri" panose="020F0502020204030204" pitchFamily="34" charset="0"/>
                <a:cs typeface="Open Sans" panose="020B0606030504020204" pitchFamily="34" charset="0"/>
              </a:rPr>
              <a:t>Textual points from Genesis 2:23:</a:t>
            </a:r>
          </a:p>
          <a:p>
            <a:pPr marL="0" indent="0" algn="just">
              <a:spcBef>
                <a:spcPts val="600"/>
              </a:spcBef>
              <a:buNone/>
            </a:pPr>
            <a:r>
              <a:rPr lang="en-GB" sz="22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At last </a:t>
            </a:r>
            <a:r>
              <a:rPr lang="en-GB" sz="2200" kern="100" dirty="0">
                <a:effectLst/>
                <a:latin typeface="Open Sans" panose="020B0606030504020204" pitchFamily="34" charset="0"/>
                <a:ea typeface="Calibri" panose="020F0502020204030204" pitchFamily="34" charset="0"/>
                <a:cs typeface="Open Sans" panose="020B0606030504020204" pitchFamily="34" charset="0"/>
              </a:rPr>
              <a:t>(“this time”) – no suitable helper for Adam had been found among the animals</a:t>
            </a:r>
          </a:p>
          <a:p>
            <a:pPr marL="0" indent="0" algn="just">
              <a:buNone/>
            </a:pPr>
            <a:r>
              <a:rPr lang="en-GB" sz="22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This is bone of my bone and flesh of my flesh </a:t>
            </a:r>
            <a:r>
              <a:rPr lang="en-GB" sz="2200" kern="100" dirty="0">
                <a:effectLst/>
                <a:latin typeface="Open Sans" panose="020B0606030504020204" pitchFamily="34" charset="0"/>
                <a:ea typeface="Calibri" panose="020F0502020204030204" pitchFamily="34" charset="0"/>
                <a:cs typeface="Open Sans" panose="020B0606030504020204" pitchFamily="34" charset="0"/>
              </a:rPr>
              <a:t>– Eve was formed from Adam’s side.</a:t>
            </a:r>
          </a:p>
          <a:p>
            <a:pPr marL="0" indent="0" algn="just">
              <a:buNone/>
            </a:pPr>
            <a:r>
              <a:rPr lang="en-GB" sz="22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She shall be called Woman, because she was taken out of Man </a:t>
            </a:r>
            <a:r>
              <a:rPr lang="en-GB" sz="2200" i="1"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 the Hebrew word for woman </a:t>
            </a:r>
            <a:r>
              <a:rPr lang="ar-SA" sz="2000" b="1" kern="100" dirty="0" err="1">
                <a:solidFill>
                  <a:schemeClr val="bg2"/>
                </a:solidFill>
                <a:effectLst/>
                <a:latin typeface="Open Sans" panose="020B0606030504020204" pitchFamily="34" charset="0"/>
                <a:ea typeface="Calibri" panose="020F0502020204030204" pitchFamily="34" charset="0"/>
                <a:cs typeface="Times New Roman" panose="02020603050405020304" pitchFamily="18" charset="0"/>
              </a:rPr>
              <a:t>אִש</a:t>
            </a:r>
            <a:r>
              <a:rPr lang="ar-SA" sz="2000" b="1" kern="100" dirty="0">
                <a:solidFill>
                  <a:schemeClr val="bg2"/>
                </a:solidFill>
                <a:effectLst/>
                <a:latin typeface="Open Sans" panose="020B0606030504020204" pitchFamily="34" charset="0"/>
                <a:ea typeface="Calibri" panose="020F0502020204030204" pitchFamily="34" charset="0"/>
                <a:cs typeface="Times New Roman" panose="02020603050405020304" pitchFamily="18" charset="0"/>
              </a:rPr>
              <a:t>ָּׁה</a:t>
            </a:r>
            <a:r>
              <a:rPr lang="en-US" sz="2000" b="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a:t>
            </a:r>
            <a:r>
              <a:rPr lang="en-US" sz="2000" b="1" i="1" kern="100" dirty="0" err="1">
                <a:solidFill>
                  <a:schemeClr val="bg2"/>
                </a:solidFill>
                <a:effectLst/>
                <a:latin typeface="Arial" panose="020B0604020202020204" pitchFamily="34" charset="0"/>
                <a:ea typeface="Calibri" panose="020F0502020204030204" pitchFamily="34" charset="0"/>
                <a:cs typeface="Arial" panose="020B0604020202020204" pitchFamily="34" charset="0"/>
              </a:rPr>
              <a:t>ʾiš·šāh</a:t>
            </a:r>
            <a:r>
              <a:rPr lang="en-US" sz="2000" b="1" i="1"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ʹ</a:t>
            </a:r>
            <a:r>
              <a:rPr lang="en-US" sz="2000" b="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a:t>
            </a:r>
            <a:r>
              <a:rPr lang="en-GB" sz="2000" b="1" kern="100" dirty="0">
                <a:solidFill>
                  <a:schemeClr val="bg2"/>
                </a:solidFill>
                <a:latin typeface="Open Sans" panose="020B0606030504020204" pitchFamily="34" charset="0"/>
                <a:ea typeface="Calibri" panose="020F0502020204030204" pitchFamily="34" charset="0"/>
                <a:cs typeface="Arial" panose="020B0604020202020204" pitchFamily="34" charset="0"/>
              </a:rPr>
              <a:t> </a:t>
            </a:r>
            <a:r>
              <a:rPr lang="en-GB" sz="2200" kern="100" dirty="0">
                <a:effectLst/>
                <a:latin typeface="Open Sans" panose="020B0606030504020204" pitchFamily="34" charset="0"/>
                <a:ea typeface="Calibri" panose="020F0502020204030204" pitchFamily="34" charset="0"/>
                <a:cs typeface="Open Sans" panose="020B0606030504020204" pitchFamily="34" charset="0"/>
              </a:rPr>
              <a:t>sounds like the Hebrew word for </a:t>
            </a:r>
            <a:r>
              <a:rPr lang="en-GB" sz="22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man </a:t>
            </a:r>
            <a:r>
              <a:rPr lang="ar-SA" sz="2000" b="1" kern="100" dirty="0" err="1">
                <a:solidFill>
                  <a:schemeClr val="bg2"/>
                </a:solidFill>
                <a:effectLst/>
                <a:latin typeface="Open Sans" panose="020B0606030504020204" pitchFamily="34" charset="0"/>
                <a:ea typeface="Calibri" panose="020F0502020204030204" pitchFamily="34" charset="0"/>
                <a:cs typeface="Times New Roman" panose="02020603050405020304" pitchFamily="18" charset="0"/>
              </a:rPr>
              <a:t>אִיש</a:t>
            </a:r>
            <a:r>
              <a:rPr lang="en-US" sz="2000" b="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a:t>
            </a:r>
            <a:r>
              <a:rPr lang="en-US" sz="2000" b="1" i="1" kern="100" dirty="0" err="1">
                <a:solidFill>
                  <a:schemeClr val="bg2"/>
                </a:solidFill>
                <a:effectLst/>
                <a:latin typeface="Arial" panose="020B0604020202020204" pitchFamily="34" charset="0"/>
                <a:ea typeface="Calibri" panose="020F0502020204030204" pitchFamily="34" charset="0"/>
                <a:cs typeface="Arial" panose="020B0604020202020204" pitchFamily="34" charset="0"/>
              </a:rPr>
              <a:t>ʾ</a:t>
            </a:r>
            <a:r>
              <a:rPr lang="en-US" sz="2000" b="1" i="1" kern="100" dirty="0" err="1">
                <a:solidFill>
                  <a:schemeClr val="bg2"/>
                </a:solidFill>
                <a:effectLst/>
                <a:latin typeface="Open Sans" panose="020B0606030504020204" pitchFamily="34" charset="0"/>
                <a:ea typeface="Calibri" panose="020F0502020204030204" pitchFamily="34" charset="0"/>
                <a:cs typeface="Arial" panose="020B0604020202020204" pitchFamily="34" charset="0"/>
              </a:rPr>
              <a:t>îš</a:t>
            </a:r>
            <a:r>
              <a:rPr lang="en-US" sz="2000" b="1" kern="100" dirty="0">
                <a:solidFill>
                  <a:schemeClr val="bg2"/>
                </a:solidFill>
                <a:effectLst/>
                <a:latin typeface="Open Sans" panose="020B0606030504020204" pitchFamily="34" charset="0"/>
                <a:ea typeface="Calibri" panose="020F0502020204030204" pitchFamily="34" charset="0"/>
                <a:cs typeface="Arial" panose="020B0604020202020204" pitchFamily="34" charset="0"/>
              </a:rPr>
              <a:t>,) </a:t>
            </a:r>
            <a:r>
              <a:rPr lang="en-GB" sz="2200" kern="100" dirty="0">
                <a:solidFill>
                  <a:schemeClr val="bg2"/>
                </a:solidFill>
                <a:effectLst/>
                <a:latin typeface="Open Sans" panose="020B0606030504020204" pitchFamily="34" charset="0"/>
                <a:ea typeface="Calibri" panose="020F0502020204030204" pitchFamily="34" charset="0"/>
                <a:cs typeface="Open Sans" panose="020B0606030504020204" pitchFamily="34" charset="0"/>
              </a:rPr>
              <a:t>.</a:t>
            </a:r>
          </a:p>
        </p:txBody>
      </p:sp>
    </p:spTree>
    <p:extLst>
      <p:ext uri="{BB962C8B-B14F-4D97-AF65-F5344CB8AC3E}">
        <p14:creationId xmlns:p14="http://schemas.microsoft.com/office/powerpoint/2010/main" val="2061208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SIX: </a:t>
            </a:r>
            <a:br>
              <a:rPr lang="en-US" sz="3600" dirty="0"/>
            </a:br>
            <a:r>
              <a:rPr lang="en-US" sz="3600" dirty="0"/>
              <a:t>Male and Female Identity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Biblical words for ‘male’ and ‘female’</a:t>
            </a:r>
          </a:p>
          <a:p>
            <a:pPr marL="0" lvl="0" indent="0" algn="just" rtl="0">
              <a:buNone/>
            </a:pPr>
            <a:r>
              <a:rPr lang="en-GB" sz="22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Genesis 1:27 (Hebrew)</a:t>
            </a:r>
            <a:endParaRPr lang="en-GB" sz="22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indent="0" algn="just">
              <a:spcBef>
                <a:spcPts val="600"/>
              </a:spcBef>
              <a:buNone/>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‘Male’ in Hebrew is </a:t>
            </a:r>
            <a:r>
              <a:rPr lang="ar-SA" sz="2200" b="1" kern="100" dirty="0" err="1">
                <a:effectLst/>
                <a:latin typeface="Open Sans" panose="020B0606030504020204" pitchFamily="34" charset="0"/>
                <a:ea typeface="Calibri" panose="020F0502020204030204" pitchFamily="34" charset="0"/>
                <a:cs typeface="Times New Roman" panose="02020603050405020304" pitchFamily="18" charset="0"/>
              </a:rPr>
              <a:t>זָכָר</a:t>
            </a:r>
            <a:r>
              <a:rPr lang="ar-SA" sz="2200" kern="100" dirty="0">
                <a:effectLst/>
                <a:latin typeface="Open Sans" panose="020B0606030504020204" pitchFamily="34" charset="0"/>
                <a:ea typeface="Calibri" panose="020F0502020204030204" pitchFamily="34" charset="0"/>
                <a:cs typeface="Arial" panose="020B0604020202020204" pitchFamily="34" charset="0"/>
              </a:rPr>
              <a:t> </a:t>
            </a:r>
            <a:r>
              <a:rPr lang="en-US" sz="2200" kern="100" dirty="0">
                <a:effectLst/>
                <a:latin typeface="Open Sans" panose="020B0606030504020204" pitchFamily="34" charset="0"/>
                <a:ea typeface="Calibri" panose="020F0502020204030204" pitchFamily="34" charset="0"/>
                <a:cs typeface="Arial" panose="020B0604020202020204" pitchFamily="34" charset="0"/>
              </a:rPr>
              <a:t> (</a:t>
            </a:r>
            <a:r>
              <a:rPr lang="en-US" sz="2200" i="1" kern="100" dirty="0" err="1">
                <a:effectLst/>
                <a:latin typeface="Open Sans" panose="020B0606030504020204" pitchFamily="34" charset="0"/>
                <a:ea typeface="Calibri" panose="020F0502020204030204" pitchFamily="34" charset="0"/>
                <a:cs typeface="Arial" panose="020B0604020202020204" pitchFamily="34" charset="0"/>
              </a:rPr>
              <a:t>zākār</a:t>
            </a:r>
            <a:r>
              <a:rPr lang="en-US" sz="2200" kern="100" dirty="0">
                <a:effectLst/>
                <a:latin typeface="Open Sans" panose="020B0606030504020204" pitchFamily="34" charset="0"/>
                <a:ea typeface="Calibri" panose="020F0502020204030204" pitchFamily="34" charset="0"/>
                <a:cs typeface="Arial" panose="020B0604020202020204" pitchFamily="34" charset="0"/>
              </a:rPr>
              <a:t>)</a:t>
            </a:r>
            <a:r>
              <a:rPr lang="en-GB" sz="2200" kern="100" dirty="0">
                <a:effectLst/>
                <a:latin typeface="Open Sans" panose="020B0606030504020204" pitchFamily="34" charset="0"/>
                <a:ea typeface="Calibri" panose="020F0502020204030204" pitchFamily="34" charset="0"/>
                <a:cs typeface="Open Sans" panose="020B0606030504020204" pitchFamily="34" charset="0"/>
              </a:rPr>
              <a:t> and ‘female’ is </a:t>
            </a:r>
            <a:r>
              <a:rPr lang="he-IL" sz="2200" b="1" kern="0" dirty="0">
                <a:effectLst/>
                <a:latin typeface="Calibri" panose="020F0502020204030204" pitchFamily="34" charset="0"/>
                <a:ea typeface="Calibri" panose="020F0502020204030204" pitchFamily="34" charset="0"/>
                <a:cs typeface="Times New Roman" panose="02020603050405020304" pitchFamily="18" charset="0"/>
              </a:rPr>
              <a:t>נְקֵבָה</a:t>
            </a:r>
            <a:r>
              <a:rPr lang="he-IL" sz="2200" kern="0" dirty="0">
                <a:effectLst/>
                <a:latin typeface="Open Sans" panose="020B0606030504020204" pitchFamily="34" charset="0"/>
                <a:ea typeface="Calibri" panose="020F0502020204030204" pitchFamily="34" charset="0"/>
                <a:cs typeface="Calibri" panose="020F0502020204030204" pitchFamily="34" charset="0"/>
              </a:rPr>
              <a:t> </a:t>
            </a:r>
            <a:r>
              <a:rPr lang="en-US" sz="2200" kern="0" dirty="0">
                <a:effectLst/>
                <a:latin typeface="Open Sans" panose="020B0606030504020204" pitchFamily="34" charset="0"/>
                <a:ea typeface="Calibri" panose="020F0502020204030204" pitchFamily="34" charset="0"/>
                <a:cs typeface="Calibri" panose="020F0502020204030204" pitchFamily="34" charset="0"/>
              </a:rPr>
              <a:t> </a:t>
            </a:r>
            <a:r>
              <a:rPr lang="en-US" sz="2200" kern="0" dirty="0">
                <a:effectLst/>
                <a:latin typeface="Calibri" panose="020F0502020204030204" pitchFamily="34" charset="0"/>
                <a:ea typeface="Calibri" panose="020F0502020204030204" pitchFamily="34" charset="0"/>
                <a:cs typeface="Arial" panose="020B0604020202020204" pitchFamily="34" charset="0"/>
              </a:rPr>
              <a:t>(</a:t>
            </a:r>
            <a:r>
              <a:rPr lang="en-US" sz="2200" i="1" kern="0" dirty="0" err="1">
                <a:effectLst/>
                <a:latin typeface="Open Sans" panose="020B0606030504020204" pitchFamily="34" charset="0"/>
                <a:ea typeface="Calibri" panose="020F0502020204030204" pitchFamily="34" charset="0"/>
                <a:cs typeface="Open Sans" panose="020B0606030504020204" pitchFamily="34" charset="0"/>
              </a:rPr>
              <a:t>nĕqēbâ</a:t>
            </a:r>
            <a:r>
              <a:rPr lang="en-US" sz="2200" kern="0" dirty="0">
                <a:effectLst/>
                <a:latin typeface="Calibri" panose="020F0502020204030204" pitchFamily="34" charset="0"/>
                <a:ea typeface="Calibri" panose="020F0502020204030204" pitchFamily="34" charset="0"/>
                <a:cs typeface="Arial" panose="020B0604020202020204" pitchFamily="34" charset="0"/>
              </a:rPr>
              <a:t>).</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lvl="0" indent="0">
              <a:buNone/>
            </a:pPr>
            <a:r>
              <a:rPr lang="en-US" sz="2200" kern="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Mark 10:6 (Greek)</a:t>
            </a:r>
            <a:endParaRPr lang="en-GB" sz="22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indent="0">
              <a:spcBef>
                <a:spcPts val="600"/>
              </a:spcBef>
              <a:spcAft>
                <a:spcPts val="600"/>
              </a:spcAft>
              <a:buNone/>
            </a:pPr>
            <a:r>
              <a:rPr lang="en-US" sz="2200" kern="0" dirty="0">
                <a:effectLst/>
                <a:latin typeface="Open Sans" panose="020B0606030504020204" pitchFamily="34" charset="0"/>
                <a:ea typeface="Calibri" panose="020F0502020204030204" pitchFamily="34" charset="0"/>
                <a:cs typeface="Open Sans" panose="020B0606030504020204" pitchFamily="34" charset="0"/>
              </a:rPr>
              <a:t>‘Male’ in Greek is </a:t>
            </a:r>
            <a:r>
              <a:rPr lang="en-US" sz="2200" b="1" kern="0" dirty="0" err="1">
                <a:effectLst/>
                <a:latin typeface="Times New Roman" panose="02020603050405020304" pitchFamily="18" charset="0"/>
                <a:ea typeface="Calibri" panose="020F0502020204030204" pitchFamily="34" charset="0"/>
                <a:cs typeface="Arial" panose="020B0604020202020204" pitchFamily="34" charset="0"/>
              </a:rPr>
              <a:t>ἄρσην</a:t>
            </a:r>
            <a:r>
              <a:rPr lang="en-US" sz="2200" kern="0" dirty="0">
                <a:effectLst/>
                <a:latin typeface="Open Sans" panose="020B0606030504020204" pitchFamily="34" charset="0"/>
                <a:ea typeface="Calibri" panose="020F0502020204030204" pitchFamily="34" charset="0"/>
                <a:cs typeface="Open Sans" panose="020B0606030504020204" pitchFamily="34" charset="0"/>
              </a:rPr>
              <a:t> (</a:t>
            </a:r>
            <a:r>
              <a:rPr lang="en-US" sz="2200" kern="0" dirty="0" err="1">
                <a:effectLst/>
                <a:latin typeface="Open Sans" panose="020B0606030504020204" pitchFamily="34" charset="0"/>
                <a:ea typeface="Calibri" panose="020F0502020204030204" pitchFamily="34" charset="0"/>
                <a:cs typeface="Open Sans" panose="020B0606030504020204" pitchFamily="34" charset="0"/>
              </a:rPr>
              <a:t>arsēn</a:t>
            </a:r>
            <a:r>
              <a:rPr lang="en-US" sz="2200" kern="0" dirty="0">
                <a:effectLst/>
                <a:latin typeface="Open Sans" panose="020B0606030504020204" pitchFamily="34" charset="0"/>
                <a:ea typeface="Calibri" panose="020F0502020204030204" pitchFamily="34" charset="0"/>
                <a:cs typeface="Open Sans" panose="020B0606030504020204" pitchFamily="34" charset="0"/>
              </a:rPr>
              <a:t>) and female is  </a:t>
            </a:r>
            <a:r>
              <a:rPr lang="en-US" sz="2200" b="1" kern="0" dirty="0" err="1">
                <a:effectLst/>
                <a:latin typeface="Times New Roman" panose="02020603050405020304" pitchFamily="18" charset="0"/>
                <a:ea typeface="Calibri" panose="020F0502020204030204" pitchFamily="34" charset="0"/>
                <a:cs typeface="Arial" panose="020B0604020202020204" pitchFamily="34" charset="0"/>
              </a:rPr>
              <a:t>θῆλυς</a:t>
            </a:r>
            <a:r>
              <a:rPr lang="en-US" sz="2200" kern="0" dirty="0">
                <a:effectLst/>
                <a:latin typeface="Open Sans" panose="020B0606030504020204" pitchFamily="34" charset="0"/>
                <a:ea typeface="Calibri" panose="020F0502020204030204" pitchFamily="34" charset="0"/>
                <a:cs typeface="Open Sans" panose="020B0606030504020204" pitchFamily="34" charset="0"/>
              </a:rPr>
              <a:t> (</a:t>
            </a:r>
            <a:r>
              <a:rPr lang="en-US" sz="2200" kern="0" dirty="0" err="1">
                <a:effectLst/>
                <a:latin typeface="Open Sans" panose="020B0606030504020204" pitchFamily="34" charset="0"/>
                <a:ea typeface="Calibri" panose="020F0502020204030204" pitchFamily="34" charset="0"/>
                <a:cs typeface="Open Sans" panose="020B0606030504020204" pitchFamily="34" charset="0"/>
              </a:rPr>
              <a:t>thēlys</a:t>
            </a:r>
            <a:r>
              <a:rPr lang="en-US" sz="2200" kern="0" dirty="0">
                <a:effectLst/>
                <a:latin typeface="Open Sans" panose="020B0606030504020204" pitchFamily="34" charset="0"/>
                <a:ea typeface="Calibri" panose="020F0502020204030204" pitchFamily="34" charset="0"/>
                <a:cs typeface="Open Sans" panose="020B0606030504020204" pitchFamily="34" charset="0"/>
              </a:rPr>
              <a:t>).	</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r>
              <a:rPr lang="en-GB" sz="22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Both the Hebrew and Greek words point to the fundamental identity of male and female, what it means to be masculine or feminine. </a:t>
            </a:r>
            <a:endParaRPr lang="en-GB" sz="22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0" indent="0">
              <a:buNone/>
            </a:pPr>
            <a:endPar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1271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SIX: </a:t>
            </a:r>
            <a:br>
              <a:rPr lang="en-US" sz="3600" dirty="0"/>
            </a:br>
            <a:r>
              <a:rPr lang="en-US" sz="3600" dirty="0"/>
              <a:t>Male and Female Identity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Biblical words for ‘male’ and ‘female’</a:t>
            </a:r>
          </a:p>
          <a:p>
            <a:pPr marL="0" indent="0" algn="just">
              <a:spcAft>
                <a:spcPts val="600"/>
              </a:spcAft>
              <a:buNone/>
            </a:pPr>
            <a:r>
              <a:rPr lang="en-GB" sz="2000" b="1" kern="100" dirty="0">
                <a:effectLst/>
                <a:latin typeface="Open Sans" panose="020B0606030504020204" pitchFamily="34" charset="0"/>
                <a:ea typeface="Calibri" panose="020F0502020204030204" pitchFamily="34" charset="0"/>
                <a:cs typeface="Open Sans" panose="020B0606030504020204" pitchFamily="34" charset="0"/>
              </a:rPr>
              <a:t>The Theological Dictionary of the Old Testament:</a:t>
            </a:r>
          </a:p>
          <a:p>
            <a:pPr algn="just">
              <a:spcAft>
                <a:spcPts val="600"/>
              </a:spcAft>
            </a:pPr>
            <a:r>
              <a:rPr lang="en-GB" sz="2000" kern="100" dirty="0">
                <a:effectLst/>
                <a:latin typeface="Bitter" pitchFamily="2" charset="0"/>
                <a:ea typeface="Calibri" panose="020F0502020204030204" pitchFamily="34" charset="0"/>
                <a:cs typeface="Open Sans" panose="020B0606030504020204" pitchFamily="34" charset="0"/>
              </a:rPr>
              <a:t>The noun </a:t>
            </a:r>
            <a:r>
              <a:rPr lang="en-GB" sz="2000" i="1" kern="100" dirty="0" err="1">
                <a:effectLst/>
                <a:latin typeface="Bitter" pitchFamily="2" charset="0"/>
                <a:ea typeface="Calibri" panose="020F0502020204030204" pitchFamily="34" charset="0"/>
                <a:cs typeface="Open Sans" panose="020B0606030504020204" pitchFamily="34" charset="0"/>
              </a:rPr>
              <a:t>zākhār</a:t>
            </a:r>
            <a:r>
              <a:rPr lang="en-GB" sz="2000" kern="100" dirty="0">
                <a:effectLst/>
                <a:latin typeface="Bitter" pitchFamily="2" charset="0"/>
                <a:ea typeface="Calibri" panose="020F0502020204030204" pitchFamily="34" charset="0"/>
                <a:cs typeface="Open Sans" panose="020B0606030504020204" pitchFamily="34" charset="0"/>
              </a:rPr>
              <a:t> occurs 82 times in the OT and indicates the male sex of a species of both men and animals.</a:t>
            </a:r>
            <a:endParaRPr lang="en-GB" sz="2000" kern="100" dirty="0">
              <a:latin typeface="Open Sans" panose="020B0606030504020204" pitchFamily="34" charset="0"/>
              <a:ea typeface="Calibri" panose="020F0502020204030204" pitchFamily="34" charset="0"/>
              <a:cs typeface="Arial" panose="020B0604020202020204" pitchFamily="34" charset="0"/>
            </a:endParaRPr>
          </a:p>
          <a:p>
            <a:pPr algn="just">
              <a:spcAft>
                <a:spcPts val="600"/>
              </a:spcAft>
            </a:pPr>
            <a:r>
              <a:rPr lang="en-GB" sz="2000" dirty="0">
                <a:effectLst/>
                <a:latin typeface="Bitter" pitchFamily="2" charset="0"/>
                <a:ea typeface="Calibri" panose="020F0502020204030204" pitchFamily="34" charset="0"/>
                <a:cs typeface="Open Sans" panose="020B0606030504020204" pitchFamily="34" charset="0"/>
              </a:rPr>
              <a:t>The etymology of </a:t>
            </a:r>
            <a:r>
              <a:rPr lang="en-GB" sz="2000" i="1" dirty="0" err="1">
                <a:effectLst/>
                <a:latin typeface="Bitter" pitchFamily="2" charset="0"/>
                <a:ea typeface="Calibri" panose="020F0502020204030204" pitchFamily="34" charset="0"/>
                <a:cs typeface="Open Sans" panose="020B0606030504020204" pitchFamily="34" charset="0"/>
              </a:rPr>
              <a:t>zākhār</a:t>
            </a:r>
            <a:r>
              <a:rPr lang="en-GB" sz="2000" dirty="0">
                <a:effectLst/>
                <a:latin typeface="Bitter" pitchFamily="2" charset="0"/>
                <a:ea typeface="Calibri" panose="020F0502020204030204" pitchFamily="34" charset="0"/>
                <a:cs typeface="Open Sans" panose="020B0606030504020204" pitchFamily="34" charset="0"/>
              </a:rPr>
              <a:t> is obscure; we can conjecture that the root conception is “be sharp, pointed.”</a:t>
            </a:r>
          </a:p>
          <a:p>
            <a:pPr algn="just">
              <a:spcAft>
                <a:spcPts val="600"/>
              </a:spcAft>
            </a:pPr>
            <a:r>
              <a:rPr lang="en-GB" sz="2000" dirty="0">
                <a:effectLst/>
                <a:latin typeface="Bitter" pitchFamily="2" charset="0"/>
                <a:ea typeface="Calibri" panose="020F0502020204030204" pitchFamily="34" charset="0"/>
                <a:cs typeface="Open Sans" panose="020B0606030504020204" pitchFamily="34" charset="0"/>
              </a:rPr>
              <a:t>A connection with the root </a:t>
            </a:r>
            <a:r>
              <a:rPr lang="en-GB" sz="2000" i="1" dirty="0" err="1">
                <a:effectLst/>
                <a:latin typeface="Bitter" pitchFamily="2" charset="0"/>
                <a:ea typeface="Calibri" panose="020F0502020204030204" pitchFamily="34" charset="0"/>
                <a:cs typeface="Open Sans" panose="020B0606030504020204" pitchFamily="34" charset="0"/>
              </a:rPr>
              <a:t>zkr</a:t>
            </a:r>
            <a:r>
              <a:rPr lang="en-GB" sz="2000" dirty="0">
                <a:effectLst/>
                <a:latin typeface="Bitter" pitchFamily="2" charset="0"/>
                <a:ea typeface="Calibri" panose="020F0502020204030204" pitchFamily="34" charset="0"/>
                <a:cs typeface="Open Sans" panose="020B0606030504020204" pitchFamily="34" charset="0"/>
              </a:rPr>
              <a:t>, “mention, name, remember,” has often been conjectured, but this remains obscure and unsupported.</a:t>
            </a:r>
            <a:endParaRPr lang="en-GB" sz="2000" dirty="0">
              <a:latin typeface="Bitter" pitchFamily="2" charset="0"/>
              <a:ea typeface="Calibri" panose="020F0502020204030204" pitchFamily="34" charset="0"/>
              <a:cs typeface="Open Sans" panose="020B0606030504020204" pitchFamily="34" charset="0"/>
            </a:endParaRPr>
          </a:p>
          <a:p>
            <a:pPr algn="just">
              <a:spcAft>
                <a:spcPts val="600"/>
              </a:spcAft>
            </a:pPr>
            <a:r>
              <a:rPr lang="en-GB" sz="2000" kern="100" dirty="0">
                <a:effectLst/>
                <a:latin typeface="Bitter" pitchFamily="2" charset="0"/>
                <a:ea typeface="Calibri" panose="020F0502020204030204" pitchFamily="34" charset="0"/>
                <a:cs typeface="Open Sans" panose="020B0606030504020204" pitchFamily="34" charset="0"/>
              </a:rPr>
              <a:t>The derivation of </a:t>
            </a:r>
            <a:r>
              <a:rPr lang="en-GB" sz="2000" i="1" kern="100" dirty="0" err="1">
                <a:effectLst/>
                <a:latin typeface="Bitter" pitchFamily="2" charset="0"/>
                <a:ea typeface="Calibri" panose="020F0502020204030204" pitchFamily="34" charset="0"/>
                <a:cs typeface="Open Sans" panose="020B0606030504020204" pitchFamily="34" charset="0"/>
              </a:rPr>
              <a:t>neqēbhāh</a:t>
            </a:r>
            <a:r>
              <a:rPr lang="en-GB" sz="2000" kern="100" dirty="0">
                <a:effectLst/>
                <a:latin typeface="Bitter" pitchFamily="2" charset="0"/>
                <a:ea typeface="Calibri" panose="020F0502020204030204" pitchFamily="34" charset="0"/>
                <a:cs typeface="Open Sans" panose="020B0606030504020204" pitchFamily="34" charset="0"/>
              </a:rPr>
              <a:t> from the root </a:t>
            </a:r>
            <a:r>
              <a:rPr lang="en-GB" sz="2000" kern="100" dirty="0" err="1">
                <a:effectLst/>
                <a:latin typeface="Bitter" pitchFamily="2" charset="0"/>
                <a:ea typeface="Calibri" panose="020F0502020204030204" pitchFamily="34" charset="0"/>
                <a:cs typeface="Open Sans" panose="020B0606030504020204" pitchFamily="34" charset="0"/>
              </a:rPr>
              <a:t>nqb</a:t>
            </a:r>
            <a:r>
              <a:rPr lang="en-GB" sz="2000" kern="100" dirty="0">
                <a:effectLst/>
                <a:latin typeface="Bitter" pitchFamily="2" charset="0"/>
                <a:ea typeface="Calibri" panose="020F0502020204030204" pitchFamily="34" charset="0"/>
                <a:cs typeface="Open Sans" panose="020B0606030504020204" pitchFamily="34" charset="0"/>
              </a:rPr>
              <a:t>, “bore, pierce,” understood in a sexual reference, is reasonably clear. </a:t>
            </a:r>
            <a:endParaRPr lang="en-GB" sz="20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endParaRPr lang="en-GB" sz="1800" b="1" kern="100" dirty="0">
              <a:effectLst/>
              <a:latin typeface="Open Sans" panose="020B0606030504020204" pitchFamily="34" charset="0"/>
              <a:ea typeface="Calibri" panose="020F0502020204030204" pitchFamily="34" charset="0"/>
              <a:cs typeface="Open Sans" panose="020B0606030504020204" pitchFamily="34" charset="0"/>
            </a:endParaRPr>
          </a:p>
          <a:p>
            <a:pPr marL="0" indent="0" algn="just">
              <a:spcAft>
                <a:spcPts val="600"/>
              </a:spcAft>
              <a:buNone/>
            </a:pPr>
            <a:endParaRPr lang="en-GB" sz="1800" b="1" kern="100" dirty="0">
              <a:latin typeface="Open Sans" panose="020B0606030504020204" pitchFamily="34" charset="0"/>
              <a:ea typeface="Calibri" panose="020F0502020204030204" pitchFamily="34" charset="0"/>
              <a:cs typeface="Open Sans" panose="020B0606030504020204" pitchFamily="34" charset="0"/>
            </a:endParaRPr>
          </a:p>
          <a:p>
            <a:pPr marL="0" indent="0" algn="just">
              <a:spcAft>
                <a:spcPts val="600"/>
              </a:spcAft>
              <a:buNone/>
            </a:pPr>
            <a:endParaRPr lang="en-GB" sz="1800" b="1" kern="100" dirty="0">
              <a:effectLst/>
              <a:latin typeface="Open Sans" panose="020B0606030504020204" pitchFamily="34" charset="0"/>
              <a:ea typeface="Calibri" panose="020F0502020204030204" pitchFamily="34" charset="0"/>
              <a:cs typeface="Open Sans" panose="020B0606030504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buNone/>
            </a:pPr>
            <a:endPar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8110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SIX: </a:t>
            </a:r>
            <a:br>
              <a:rPr lang="en-US" sz="3600" dirty="0"/>
            </a:br>
            <a:r>
              <a:rPr lang="en-US" sz="3600" dirty="0"/>
              <a:t>Male and Female Identity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buNone/>
            </a:pPr>
            <a:r>
              <a:rPr lang="en-US" sz="24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Biblical words for ‘male’ and ‘female’</a:t>
            </a:r>
          </a:p>
          <a:p>
            <a:pPr marL="0" indent="0">
              <a:spcAft>
                <a:spcPts val="600"/>
              </a:spcAft>
              <a:buNone/>
            </a:pPr>
            <a:r>
              <a:rPr lang="en-GB" sz="2000" b="1" kern="100" dirty="0">
                <a:effectLst/>
                <a:latin typeface="Open Sans" panose="020B0606030504020204" pitchFamily="34" charset="0"/>
                <a:ea typeface="Calibri" panose="020F0502020204030204" pitchFamily="34" charset="0"/>
                <a:cs typeface="Open Sans" panose="020B0606030504020204" pitchFamily="34" charset="0"/>
              </a:rPr>
              <a:t>James Swanson, Dictionary of Biblical Languages: </a:t>
            </a:r>
            <a:endParaRPr lang="en-GB" sz="2000" kern="100" dirty="0">
              <a:effectLst/>
              <a:latin typeface="Open Sans" panose="020B0606030504020204" pitchFamily="34" charset="0"/>
              <a:ea typeface="Calibri" panose="020F0502020204030204" pitchFamily="34" charset="0"/>
              <a:cs typeface="Arial" panose="020B0604020202020204" pitchFamily="34" charset="0"/>
            </a:endParaRPr>
          </a:p>
          <a:p>
            <a:pPr indent="0">
              <a:spcAft>
                <a:spcPts val="600"/>
              </a:spcAft>
              <a:buNone/>
            </a:pPr>
            <a:r>
              <a:rPr lang="en-GB" sz="2000" b="1" kern="100" dirty="0">
                <a:effectLst/>
                <a:latin typeface="Bitter" pitchFamily="2" charset="0"/>
                <a:ea typeface="Calibri" panose="020F0502020204030204" pitchFamily="34" charset="0"/>
                <a:cs typeface="Open Sans" panose="020B0606030504020204" pitchFamily="34" charset="0"/>
              </a:rPr>
              <a:t>(</a:t>
            </a:r>
            <a:r>
              <a:rPr lang="en-GB" sz="2000" b="1" kern="100" dirty="0" err="1">
                <a:effectLst/>
                <a:latin typeface="Bitter" pitchFamily="2" charset="0"/>
                <a:ea typeface="Calibri" panose="020F0502020204030204" pitchFamily="34" charset="0"/>
                <a:cs typeface="Open Sans" panose="020B0606030504020204" pitchFamily="34" charset="0"/>
              </a:rPr>
              <a:t>zkr</a:t>
            </a:r>
            <a:r>
              <a:rPr lang="en-GB" sz="2000" b="1" kern="100" dirty="0">
                <a:effectLst/>
                <a:latin typeface="Bitter" pitchFamily="2" charset="0"/>
                <a:ea typeface="Calibri" panose="020F0502020204030204" pitchFamily="34" charset="0"/>
                <a:cs typeface="Open Sans" panose="020B0606030504020204" pitchFamily="34" charset="0"/>
              </a:rPr>
              <a:t>)</a:t>
            </a:r>
            <a:endParaRPr lang="en-GB" sz="2000" b="1" kern="100" dirty="0">
              <a:latin typeface="Open Sans" panose="020B0606030504020204" pitchFamily="34" charset="0"/>
              <a:ea typeface="Calibri" panose="020F0502020204030204" pitchFamily="34" charset="0"/>
              <a:cs typeface="Arial" panose="020B0604020202020204" pitchFamily="34" charset="0"/>
            </a:endParaRPr>
          </a:p>
          <a:p>
            <a:pPr indent="0">
              <a:spcAft>
                <a:spcPts val="600"/>
              </a:spcAft>
              <a:buNone/>
            </a:pPr>
            <a:r>
              <a:rPr lang="he-IL" sz="2000" b="1" dirty="0">
                <a:effectLst/>
                <a:latin typeface="Bitter" pitchFamily="2" charset="0"/>
                <a:ea typeface="Calibri" panose="020F0502020204030204" pitchFamily="34" charset="0"/>
                <a:cs typeface="Times New Roman" panose="02020603050405020304" pitchFamily="18" charset="0"/>
              </a:rPr>
              <a:t>זָכַר</a:t>
            </a:r>
            <a:r>
              <a:rPr lang="en-GB" sz="2000" b="1" dirty="0">
                <a:effectLst/>
                <a:latin typeface="Bitter" pitchFamily="2" charset="0"/>
                <a:ea typeface="Calibri" panose="020F0502020204030204" pitchFamily="34" charset="0"/>
                <a:cs typeface="Open Sans" panose="020B0606030504020204" pitchFamily="34" charset="0"/>
              </a:rPr>
              <a:t> (</a:t>
            </a:r>
            <a:r>
              <a:rPr lang="en-GB" sz="2000" b="1" dirty="0" err="1">
                <a:effectLst/>
                <a:latin typeface="Bitter" pitchFamily="2" charset="0"/>
                <a:ea typeface="Calibri" panose="020F0502020204030204" pitchFamily="34" charset="0"/>
                <a:cs typeface="Open Sans" panose="020B0606030504020204" pitchFamily="34" charset="0"/>
              </a:rPr>
              <a:t>zā·</a:t>
            </a:r>
            <a:r>
              <a:rPr lang="en-GB" sz="2000" b="1" dirty="0" err="1">
                <a:effectLst/>
                <a:latin typeface="Cambria" panose="02040503050406030204" pitchFamily="18" charset="0"/>
                <a:ea typeface="Calibri" panose="020F0502020204030204" pitchFamily="34" charset="0"/>
                <a:cs typeface="Cambria" panose="02040503050406030204" pitchFamily="18" charset="0"/>
              </a:rPr>
              <a:t>ḵ</a:t>
            </a:r>
            <a:r>
              <a:rPr lang="en-GB" sz="2000" b="1" dirty="0" err="1">
                <a:effectLst/>
                <a:latin typeface="Bitter" pitchFamily="2" charset="0"/>
                <a:ea typeface="Calibri" panose="020F0502020204030204" pitchFamily="34" charset="0"/>
                <a:cs typeface="Open Sans" panose="020B0606030504020204" pitchFamily="34" charset="0"/>
              </a:rPr>
              <a:t>ǎr</a:t>
            </a:r>
            <a:r>
              <a:rPr lang="en-GB" sz="2000" b="1" dirty="0">
                <a:effectLst/>
                <a:latin typeface="Bitter" pitchFamily="2" charset="0"/>
                <a:ea typeface="Calibri" panose="020F0502020204030204" pitchFamily="34" charset="0"/>
                <a:cs typeface="Open Sans" panose="020B0606030504020204" pitchFamily="34" charset="0"/>
              </a:rPr>
              <a:t>): v. Str 2142; TWOT 551</a:t>
            </a:r>
          </a:p>
          <a:p>
            <a:pPr marL="571500" indent="-342900">
              <a:spcAft>
                <a:spcPts val="600"/>
              </a:spcAft>
              <a:buAutoNum type="arabicPeriod"/>
            </a:pPr>
            <a:r>
              <a:rPr lang="en-GB" sz="2000" dirty="0">
                <a:effectLst/>
                <a:latin typeface="Bitter" pitchFamily="2" charset="0"/>
                <a:ea typeface="Calibri" panose="020F0502020204030204" pitchFamily="34" charset="0"/>
                <a:cs typeface="Open Sans" panose="020B0606030504020204" pitchFamily="34" charset="0"/>
              </a:rPr>
              <a:t>LN 29.6–29.12 (</a:t>
            </a:r>
            <a:r>
              <a:rPr lang="en-GB" sz="2000" dirty="0" err="1">
                <a:effectLst/>
                <a:latin typeface="Bitter" pitchFamily="2" charset="0"/>
                <a:ea typeface="Calibri" panose="020F0502020204030204" pitchFamily="34" charset="0"/>
                <a:cs typeface="Open Sans" panose="020B0606030504020204" pitchFamily="34" charset="0"/>
              </a:rPr>
              <a:t>qal</a:t>
            </a:r>
            <a:r>
              <a:rPr lang="en-GB" sz="2000" dirty="0">
                <a:effectLst/>
                <a:latin typeface="Bitter" pitchFamily="2" charset="0"/>
                <a:ea typeface="Calibri" panose="020F0502020204030204" pitchFamily="34" charset="0"/>
                <a:cs typeface="Open Sans" panose="020B0606030504020204" pitchFamily="34" charset="0"/>
              </a:rPr>
              <a:t>) remember, i.e., to recall information or events (2Ki 9:25); (</a:t>
            </a:r>
            <a:r>
              <a:rPr lang="en-GB" sz="2000" dirty="0" err="1">
                <a:effectLst/>
                <a:latin typeface="Bitter" pitchFamily="2" charset="0"/>
                <a:ea typeface="Calibri" panose="020F0502020204030204" pitchFamily="34" charset="0"/>
                <a:cs typeface="Open Sans" panose="020B0606030504020204" pitchFamily="34" charset="0"/>
              </a:rPr>
              <a:t>nif</a:t>
            </a:r>
            <a:r>
              <a:rPr lang="en-GB" sz="2000" dirty="0">
                <a:effectLst/>
                <a:latin typeface="Bitter" pitchFamily="2" charset="0"/>
                <a:ea typeface="Calibri" panose="020F0502020204030204" pitchFamily="34" charset="0"/>
                <a:cs typeface="Open Sans" panose="020B0606030504020204" pitchFamily="34" charset="0"/>
              </a:rPr>
              <a:t>) remembered (Eze 33:13); </a:t>
            </a:r>
          </a:p>
          <a:p>
            <a:pPr marL="571500" indent="-342900">
              <a:spcAft>
                <a:spcPts val="600"/>
              </a:spcAft>
              <a:buAutoNum type="arabicPeriod"/>
            </a:pPr>
            <a:r>
              <a:rPr lang="en-GB" sz="2000" dirty="0">
                <a:effectLst/>
                <a:latin typeface="Bitter" pitchFamily="2" charset="0"/>
                <a:ea typeface="Calibri" panose="020F0502020204030204" pitchFamily="34" charset="0"/>
                <a:cs typeface="Open Sans" panose="020B0606030504020204" pitchFamily="34" charset="0"/>
              </a:rPr>
              <a:t>2. LN 29.16–29.18 (</a:t>
            </a:r>
            <a:r>
              <a:rPr lang="en-GB" sz="2000" dirty="0" err="1">
                <a:effectLst/>
                <a:latin typeface="Bitter" pitchFamily="2" charset="0"/>
                <a:ea typeface="Calibri" panose="020F0502020204030204" pitchFamily="34" charset="0"/>
                <a:cs typeface="Open Sans" panose="020B0606030504020204" pitchFamily="34" charset="0"/>
              </a:rPr>
              <a:t>qal</a:t>
            </a:r>
            <a:r>
              <a:rPr lang="en-GB" sz="2000" dirty="0">
                <a:effectLst/>
                <a:latin typeface="Bitter" pitchFamily="2" charset="0"/>
                <a:ea typeface="Calibri" panose="020F0502020204030204" pitchFamily="34" charset="0"/>
                <a:cs typeface="Open Sans" panose="020B0606030504020204" pitchFamily="34" charset="0"/>
              </a:rPr>
              <a:t>) remember, i.e., </a:t>
            </a:r>
            <a:r>
              <a:rPr lang="en-GB" sz="2000" dirty="0">
                <a:solidFill>
                  <a:srgbClr val="FFFF99"/>
                </a:solidFill>
                <a:effectLst/>
                <a:latin typeface="Bitter" pitchFamily="2" charset="0"/>
                <a:ea typeface="Calibri" panose="020F0502020204030204" pitchFamily="34" charset="0"/>
                <a:cs typeface="Open Sans" panose="020B0606030504020204" pitchFamily="34" charset="0"/>
              </a:rPr>
              <a:t>to recall information or events, with a focus on responding in an appropriate manner </a:t>
            </a:r>
            <a:r>
              <a:rPr lang="en-GB" sz="2000" dirty="0">
                <a:effectLst/>
                <a:latin typeface="Bitter" pitchFamily="2" charset="0"/>
                <a:ea typeface="Calibri" panose="020F0502020204030204" pitchFamily="34" charset="0"/>
                <a:cs typeface="Open Sans" panose="020B0606030504020204" pitchFamily="34" charset="0"/>
              </a:rPr>
              <a:t>(Ex 6:5)</a:t>
            </a:r>
            <a:endParaRPr lang="en-GB" sz="2000" kern="100" dirty="0">
              <a:effectLst/>
              <a:latin typeface="Open Sans" panose="020B0606030504020204" pitchFamily="34" charset="0"/>
              <a:ea typeface="Calibri" panose="020F0502020204030204" pitchFamily="34" charset="0"/>
              <a:cs typeface="Open Sans" panose="020B0606030504020204" pitchFamily="34" charset="0"/>
            </a:endParaRPr>
          </a:p>
          <a:p>
            <a:pPr marL="0" indent="0" algn="just">
              <a:spcAft>
                <a:spcPts val="600"/>
              </a:spcAft>
              <a:buNone/>
            </a:pPr>
            <a:endParaRPr lang="en-GB" sz="1800" b="1" kern="100" dirty="0">
              <a:latin typeface="Open Sans" panose="020B0606030504020204" pitchFamily="34" charset="0"/>
              <a:ea typeface="Calibri" panose="020F0502020204030204" pitchFamily="34" charset="0"/>
              <a:cs typeface="Open Sans" panose="020B0606030504020204" pitchFamily="34" charset="0"/>
            </a:endParaRPr>
          </a:p>
          <a:p>
            <a:pPr marL="0" indent="0" algn="just">
              <a:spcAft>
                <a:spcPts val="600"/>
              </a:spcAft>
              <a:buNone/>
            </a:pPr>
            <a:endParaRPr lang="en-GB" sz="1800" b="1" kern="100" dirty="0">
              <a:effectLst/>
              <a:latin typeface="Open Sans" panose="020B0606030504020204" pitchFamily="34" charset="0"/>
              <a:ea typeface="Calibri" panose="020F0502020204030204" pitchFamily="34" charset="0"/>
              <a:cs typeface="Open Sans" panose="020B0606030504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buNone/>
            </a:pPr>
            <a:endPar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27769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SIX: </a:t>
            </a:r>
            <a:br>
              <a:rPr lang="en-US" sz="3600" dirty="0"/>
            </a:br>
            <a:r>
              <a:rPr lang="en-US" sz="3600" dirty="0"/>
              <a:t>Male and Female Identity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fontScale="40000" lnSpcReduction="20000"/>
          </a:bodyPr>
          <a:lstStyle/>
          <a:p>
            <a:pPr marL="0" indent="0">
              <a:buNone/>
            </a:pPr>
            <a:r>
              <a:rPr lang="en-US" sz="60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“male” and “female” -  </a:t>
            </a:r>
            <a:r>
              <a:rPr lang="el-GR" sz="60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ἄρσην  (</a:t>
            </a:r>
            <a:r>
              <a:rPr lang="en-US" sz="6000" b="1" kern="100" dirty="0" err="1">
                <a:solidFill>
                  <a:srgbClr val="FFFF99"/>
                </a:solidFill>
                <a:latin typeface="Open Sans" panose="020B0606030504020204" pitchFamily="34" charset="0"/>
                <a:ea typeface="Calibri" panose="020F0502020204030204" pitchFamily="34" charset="0"/>
                <a:cs typeface="Arial" panose="020B0604020202020204" pitchFamily="34" charset="0"/>
              </a:rPr>
              <a:t>arsēn</a:t>
            </a:r>
            <a:r>
              <a:rPr lang="en-US" sz="60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 </a:t>
            </a:r>
            <a:r>
              <a:rPr lang="el-GR" sz="60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θῆλυς (</a:t>
            </a:r>
            <a:r>
              <a:rPr lang="en-US" sz="6000" b="1" kern="100" dirty="0" err="1">
                <a:solidFill>
                  <a:srgbClr val="FFFF99"/>
                </a:solidFill>
                <a:latin typeface="Open Sans" panose="020B0606030504020204" pitchFamily="34" charset="0"/>
                <a:ea typeface="Calibri" panose="020F0502020204030204" pitchFamily="34" charset="0"/>
                <a:cs typeface="Arial" panose="020B0604020202020204" pitchFamily="34" charset="0"/>
              </a:rPr>
              <a:t>thēlys</a:t>
            </a:r>
            <a:r>
              <a:rPr lang="en-US" sz="6000" b="1" kern="100" dirty="0">
                <a:solidFill>
                  <a:srgbClr val="FFFF99"/>
                </a:solidFill>
                <a:latin typeface="Open Sans" panose="020B0606030504020204" pitchFamily="34" charset="0"/>
                <a:ea typeface="Calibri" panose="020F0502020204030204" pitchFamily="34" charset="0"/>
                <a:cs typeface="Arial" panose="020B0604020202020204" pitchFamily="34" charset="0"/>
              </a:rPr>
              <a:t>)</a:t>
            </a:r>
          </a:p>
          <a:p>
            <a:pPr marL="0" indent="0">
              <a:buNone/>
            </a:pPr>
            <a:endParaRPr lang="en-US" sz="5500"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a:p>
            <a:pPr marL="0" indent="0" algn="just">
              <a:spcBef>
                <a:spcPts val="0"/>
              </a:spcBef>
              <a:spcAft>
                <a:spcPts val="600"/>
              </a:spcAft>
              <a:buNone/>
            </a:pPr>
            <a:r>
              <a:rPr lang="en-GB" sz="5500" b="1" kern="100" dirty="0">
                <a:effectLst/>
                <a:latin typeface="Open Sans" panose="020B0606030504020204" pitchFamily="34" charset="0"/>
                <a:ea typeface="Calibri" panose="020F0502020204030204" pitchFamily="34" charset="0"/>
                <a:cs typeface="Open Sans" panose="020B0606030504020204" pitchFamily="34" charset="0"/>
              </a:rPr>
              <a:t>According to Strong, </a:t>
            </a:r>
            <a:r>
              <a:rPr lang="en-US" sz="5500" b="1" kern="0" dirty="0">
                <a:effectLst/>
                <a:latin typeface="Open Sans" panose="020B0606030504020204" pitchFamily="34" charset="0"/>
                <a:ea typeface="Calibri" panose="020F0502020204030204" pitchFamily="34" charset="0"/>
                <a:cs typeface="Open Sans" panose="020B0606030504020204" pitchFamily="34" charset="0"/>
              </a:rPr>
              <a:t>(</a:t>
            </a:r>
            <a:r>
              <a:rPr lang="en-US" sz="5500" b="1" i="1" kern="0" dirty="0" err="1">
                <a:effectLst/>
                <a:latin typeface="Open Sans" panose="020B0606030504020204" pitchFamily="34" charset="0"/>
                <a:ea typeface="Calibri" panose="020F0502020204030204" pitchFamily="34" charset="0"/>
                <a:cs typeface="Open Sans" panose="020B0606030504020204" pitchFamily="34" charset="0"/>
              </a:rPr>
              <a:t>arsēn</a:t>
            </a:r>
            <a:r>
              <a:rPr lang="en-US" sz="5500" b="1" kern="0" dirty="0">
                <a:effectLst/>
                <a:latin typeface="Open Sans" panose="020B0606030504020204" pitchFamily="34" charset="0"/>
                <a:ea typeface="Calibri" panose="020F0502020204030204" pitchFamily="34" charset="0"/>
                <a:cs typeface="Open Sans" panose="020B0606030504020204" pitchFamily="34" charset="0"/>
              </a:rPr>
              <a:t>) </a:t>
            </a:r>
            <a:r>
              <a:rPr lang="en-GB" sz="5500" b="1" kern="100" dirty="0">
                <a:effectLst/>
                <a:latin typeface="Open Sans" panose="020B0606030504020204" pitchFamily="34" charset="0"/>
                <a:ea typeface="Calibri" panose="020F0502020204030204" pitchFamily="34" charset="0"/>
                <a:cs typeface="Open Sans" panose="020B0606030504020204" pitchFamily="34" charset="0"/>
              </a:rPr>
              <a:t> means “male” (as stronger for lifting)</a:t>
            </a:r>
            <a:endParaRPr lang="en-GB" sz="55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nSpc>
                <a:spcPct val="120000"/>
              </a:lnSpc>
              <a:spcAft>
                <a:spcPts val="1200"/>
              </a:spcAft>
              <a:buNone/>
            </a:pPr>
            <a:r>
              <a:rPr lang="en-GB" sz="5500" kern="0" dirty="0">
                <a:effectLst/>
                <a:latin typeface="Open Sans" panose="020B0606030504020204" pitchFamily="34" charset="0"/>
                <a:ea typeface="Times New Roman" panose="02020603050405020304" pitchFamily="18" charset="0"/>
                <a:cs typeface="Open Sans" panose="020B0606030504020204" pitchFamily="34" charset="0"/>
              </a:rPr>
              <a:t>This physical reality sets the tone for the broader attribution of </a:t>
            </a:r>
            <a:r>
              <a:rPr lang="en-GB" sz="5500" b="1" kern="0" dirty="0">
                <a:effectLst/>
                <a:latin typeface="Open Sans" panose="020B0606030504020204" pitchFamily="34" charset="0"/>
                <a:ea typeface="Times New Roman" panose="02020603050405020304" pitchFamily="18" charset="0"/>
                <a:cs typeface="Open Sans" panose="020B0606030504020204" pitchFamily="34" charset="0"/>
              </a:rPr>
              <a:t>a certain kind of strength which is linked to the male identity.</a:t>
            </a:r>
            <a:endParaRPr lang="en-GB" sz="55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nSpc>
                <a:spcPct val="120000"/>
              </a:lnSpc>
              <a:spcAft>
                <a:spcPts val="600"/>
              </a:spcAft>
              <a:buNone/>
            </a:pPr>
            <a:r>
              <a:rPr lang="en-GB" sz="5500" kern="0" dirty="0">
                <a:effectLst/>
                <a:latin typeface="Open Sans" panose="020B0606030504020204" pitchFamily="34" charset="0"/>
                <a:ea typeface="Times New Roman" panose="02020603050405020304" pitchFamily="18" charset="0"/>
                <a:cs typeface="Open Sans" panose="020B0606030504020204" pitchFamily="34" charset="0"/>
              </a:rPr>
              <a:t>He also shows the derivation of “female” </a:t>
            </a:r>
            <a:r>
              <a:rPr lang="en-US" sz="5500" kern="0" dirty="0">
                <a:effectLst/>
                <a:latin typeface="Open Sans" panose="020B0606030504020204" pitchFamily="34" charset="0"/>
                <a:ea typeface="Calibri" panose="020F0502020204030204" pitchFamily="34" charset="0"/>
                <a:cs typeface="Open Sans" panose="020B0606030504020204" pitchFamily="34" charset="0"/>
              </a:rPr>
              <a:t>(</a:t>
            </a:r>
            <a:r>
              <a:rPr lang="en-US" sz="5500" i="1" kern="0" dirty="0" err="1">
                <a:effectLst/>
                <a:latin typeface="Open Sans" panose="020B0606030504020204" pitchFamily="34" charset="0"/>
                <a:ea typeface="Calibri" panose="020F0502020204030204" pitchFamily="34" charset="0"/>
                <a:cs typeface="Open Sans" panose="020B0606030504020204" pitchFamily="34" charset="0"/>
              </a:rPr>
              <a:t>thēlys</a:t>
            </a:r>
            <a:r>
              <a:rPr lang="en-US" sz="5500" kern="0" dirty="0">
                <a:effectLst/>
                <a:latin typeface="Open Sans" panose="020B0606030504020204" pitchFamily="34" charset="0"/>
                <a:ea typeface="Calibri" panose="020F0502020204030204" pitchFamily="34" charset="0"/>
                <a:cs typeface="Open Sans" panose="020B0606030504020204" pitchFamily="34" charset="0"/>
              </a:rPr>
              <a:t>) linked to the breast/nipple and (by implication) to suck. </a:t>
            </a:r>
            <a:endParaRPr lang="en-GB" sz="55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nSpc>
                <a:spcPct val="120000"/>
              </a:lnSpc>
              <a:spcAft>
                <a:spcPts val="600"/>
              </a:spcAft>
              <a:buNone/>
            </a:pPr>
            <a:r>
              <a:rPr lang="en-GB" sz="5500" b="1" kern="0" dirty="0">
                <a:effectLst/>
                <a:latin typeface="Open Sans" panose="020B0606030504020204" pitchFamily="34" charset="0"/>
                <a:ea typeface="Times New Roman" panose="02020603050405020304" pitchFamily="18" charset="0"/>
                <a:cs typeface="Open Sans" panose="020B0606030504020204" pitchFamily="34" charset="0"/>
              </a:rPr>
              <a:t>This sets the tone for the female identity, showing the nurturing nature of the female.</a:t>
            </a:r>
            <a:endParaRPr lang="en-GB" sz="5500" b="1"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lnSpc>
                <a:spcPct val="120000"/>
              </a:lnSpc>
              <a:spcAft>
                <a:spcPts val="600"/>
              </a:spcAft>
              <a:buNone/>
            </a:pPr>
            <a:endParaRPr lang="en-GB" sz="1800" b="1" kern="100" dirty="0">
              <a:latin typeface="Open Sans" panose="020B0606030504020204" pitchFamily="34" charset="0"/>
              <a:ea typeface="Calibri" panose="020F0502020204030204" pitchFamily="34" charset="0"/>
              <a:cs typeface="Open Sans" panose="020B0606030504020204" pitchFamily="34" charset="0"/>
            </a:endParaRPr>
          </a:p>
          <a:p>
            <a:pPr marL="0" indent="0" algn="just">
              <a:spcAft>
                <a:spcPts val="600"/>
              </a:spcAft>
              <a:buNone/>
            </a:pPr>
            <a:endParaRPr lang="en-GB" sz="1800" b="1" kern="100" dirty="0">
              <a:effectLst/>
              <a:latin typeface="Open Sans" panose="020B0606030504020204" pitchFamily="34" charset="0"/>
              <a:ea typeface="Calibri" panose="020F0502020204030204" pitchFamily="34" charset="0"/>
              <a:cs typeface="Open Sans" panose="020B0606030504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buNone/>
            </a:pPr>
            <a:endPar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682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SIX: </a:t>
            </a:r>
            <a:br>
              <a:rPr lang="en-US" sz="3600" dirty="0"/>
            </a:br>
            <a:r>
              <a:rPr lang="en-US" sz="3600" dirty="0"/>
              <a:t>Male and Female Identity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lgn="just">
              <a:spcAft>
                <a:spcPts val="600"/>
              </a:spcAft>
              <a:buNone/>
            </a:pPr>
            <a:r>
              <a:rPr lang="en-GB" sz="2000" b="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These OT &amp; NT words help us begin to formulate a biblical understanding of what it means to be male/masculine or female/feminine.</a:t>
            </a:r>
            <a:endParaRPr lang="en-GB" sz="2000" b="1" kern="100" dirty="0">
              <a:solidFill>
                <a:srgbClr val="FFFF99"/>
              </a:solidFill>
              <a:latin typeface="Open Sans" panose="020B0606030504020204" pitchFamily="34" charset="0"/>
              <a:ea typeface="Calibri" panose="020F0502020204030204" pitchFamily="34" charset="0"/>
              <a:cs typeface="Open Sans" panose="020B0606030504020204" pitchFamily="34" charset="0"/>
            </a:endParaRPr>
          </a:p>
          <a:p>
            <a:pPr indent="0">
              <a:spcAft>
                <a:spcPts val="600"/>
              </a:spcAft>
              <a:buNone/>
            </a:pPr>
            <a:r>
              <a:rPr lang="en-GB" sz="2000" b="1" kern="100" dirty="0">
                <a:solidFill>
                  <a:srgbClr val="FFFF99"/>
                </a:solidFill>
                <a:effectLst/>
                <a:latin typeface="Bitter" pitchFamily="2" charset="0"/>
                <a:ea typeface="Calibri" panose="020F0502020204030204" pitchFamily="34" charset="0"/>
                <a:cs typeface="Open Sans" panose="020B0606030504020204" pitchFamily="34" charset="0"/>
              </a:rPr>
              <a:t>Male</a:t>
            </a:r>
            <a:r>
              <a:rPr lang="en-GB" sz="1800" b="1" kern="100" dirty="0">
                <a:effectLst/>
                <a:latin typeface="Bitter" pitchFamily="2" charset="0"/>
                <a:ea typeface="Calibri" panose="020F0502020204030204" pitchFamily="34" charset="0"/>
                <a:cs typeface="Open Sans" panose="020B0606030504020204" pitchFamily="34" charset="0"/>
              </a:rPr>
              <a:t>:</a:t>
            </a: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lvl="1" indent="0">
              <a:spcAft>
                <a:spcPts val="600"/>
              </a:spcAft>
              <a:buNone/>
            </a:pPr>
            <a:r>
              <a:rPr lang="en-GB" sz="2000" kern="100" dirty="0">
                <a:effectLst/>
                <a:latin typeface="Bitter" pitchFamily="2" charset="0"/>
                <a:ea typeface="Calibri" panose="020F0502020204030204" pitchFamily="34" charset="0"/>
                <a:cs typeface="Open Sans" panose="020B0606030504020204" pitchFamily="34" charset="0"/>
              </a:rPr>
              <a:t>Hebrew: “to be sharp, pointed”</a:t>
            </a:r>
            <a:endParaRPr lang="en-GB" sz="2000" kern="100" dirty="0">
              <a:effectLst/>
              <a:latin typeface="Open Sans" panose="020B0606030504020204" pitchFamily="34" charset="0"/>
              <a:ea typeface="Calibri" panose="020F0502020204030204" pitchFamily="34" charset="0"/>
              <a:cs typeface="Arial" panose="020B0604020202020204" pitchFamily="34" charset="0"/>
            </a:endParaRPr>
          </a:p>
          <a:p>
            <a:pPr lvl="1" indent="0">
              <a:spcAft>
                <a:spcPts val="600"/>
              </a:spcAft>
              <a:buNone/>
            </a:pPr>
            <a:r>
              <a:rPr lang="en-GB" sz="2000" kern="100" dirty="0">
                <a:effectLst/>
                <a:latin typeface="Bitter" pitchFamily="2" charset="0"/>
                <a:ea typeface="Calibri" panose="020F0502020204030204" pitchFamily="34" charset="0"/>
                <a:cs typeface="Open Sans" panose="020B0606030504020204" pitchFamily="34" charset="0"/>
              </a:rPr>
              <a:t>Greek: “stronger for lifting”</a:t>
            </a:r>
            <a:endParaRPr lang="en-GB" sz="2000" kern="100" dirty="0">
              <a:effectLst/>
              <a:latin typeface="Open Sans" panose="020B0606030504020204" pitchFamily="34" charset="0"/>
              <a:ea typeface="Calibri" panose="020F0502020204030204" pitchFamily="34" charset="0"/>
              <a:cs typeface="Arial" panose="020B0604020202020204" pitchFamily="34" charset="0"/>
            </a:endParaRPr>
          </a:p>
          <a:p>
            <a:pPr indent="0">
              <a:spcAft>
                <a:spcPts val="600"/>
              </a:spcAft>
              <a:buNone/>
            </a:pPr>
            <a:r>
              <a:rPr lang="en-GB" sz="2000" b="1" kern="100" dirty="0">
                <a:solidFill>
                  <a:srgbClr val="FFFF99"/>
                </a:solidFill>
                <a:effectLst/>
                <a:latin typeface="Bitter" pitchFamily="2" charset="0"/>
                <a:ea typeface="Calibri" panose="020F0502020204030204" pitchFamily="34" charset="0"/>
                <a:cs typeface="Open Sans" panose="020B0606030504020204" pitchFamily="34" charset="0"/>
              </a:rPr>
              <a:t>Female</a:t>
            </a:r>
            <a:r>
              <a:rPr lang="en-GB" sz="1800" b="1" kern="100" dirty="0">
                <a:effectLst/>
                <a:latin typeface="Bitter" pitchFamily="2" charset="0"/>
                <a:ea typeface="Calibri" panose="020F0502020204030204" pitchFamily="34" charset="0"/>
                <a:cs typeface="Open Sans" panose="020B0606030504020204" pitchFamily="34" charset="0"/>
              </a:rPr>
              <a:t>:</a:t>
            </a:r>
            <a:endParaRPr lang="en-GB" sz="1800" kern="100" dirty="0">
              <a:latin typeface="Open Sans" panose="020B0606030504020204" pitchFamily="34" charset="0"/>
              <a:ea typeface="Calibri" panose="020F0502020204030204" pitchFamily="34" charset="0"/>
              <a:cs typeface="Arial" panose="020B0604020202020204" pitchFamily="34" charset="0"/>
            </a:endParaRPr>
          </a:p>
          <a:p>
            <a:pPr lvl="1" indent="0">
              <a:spcAft>
                <a:spcPts val="600"/>
              </a:spcAft>
              <a:buNone/>
            </a:pPr>
            <a:r>
              <a:rPr lang="en-GB" sz="2000" kern="100" dirty="0">
                <a:effectLst/>
                <a:latin typeface="Bitter" pitchFamily="2" charset="0"/>
                <a:ea typeface="Calibri" panose="020F0502020204030204" pitchFamily="34" charset="0"/>
                <a:cs typeface="Open Sans" panose="020B0606030504020204" pitchFamily="34" charset="0"/>
              </a:rPr>
              <a:t>Hebrew: “bored, pierced”</a:t>
            </a:r>
            <a:endParaRPr lang="en-GB" sz="2000" kern="100" dirty="0">
              <a:latin typeface="Open Sans" panose="020B0606030504020204" pitchFamily="34" charset="0"/>
              <a:ea typeface="Calibri" panose="020F0502020204030204" pitchFamily="34" charset="0"/>
              <a:cs typeface="Arial" panose="020B0604020202020204" pitchFamily="34" charset="0"/>
            </a:endParaRPr>
          </a:p>
          <a:p>
            <a:pPr lvl="1" indent="0">
              <a:spcAft>
                <a:spcPts val="600"/>
              </a:spcAft>
              <a:buNone/>
            </a:pPr>
            <a:r>
              <a:rPr lang="en-GB" sz="2000" kern="100" dirty="0">
                <a:effectLst/>
                <a:latin typeface="Bitter" pitchFamily="2" charset="0"/>
                <a:ea typeface="Calibri" panose="020F0502020204030204" pitchFamily="34" charset="0"/>
                <a:cs typeface="Open Sans" panose="020B0606030504020204" pitchFamily="34" charset="0"/>
              </a:rPr>
              <a:t>Greek: “breast, providing nurture”</a:t>
            </a:r>
            <a:endParaRPr lang="en-GB" sz="20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buNone/>
            </a:pPr>
            <a:endPar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0180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SIX: </a:t>
            </a:r>
            <a:br>
              <a:rPr lang="en-US" sz="3600" dirty="0"/>
            </a:br>
            <a:r>
              <a:rPr lang="en-US" sz="3600" dirty="0"/>
              <a:t>Male and Female Identity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lgn="just">
              <a:spcAft>
                <a:spcPts val="600"/>
              </a:spcAft>
              <a:buNone/>
            </a:pPr>
            <a:r>
              <a:rPr lang="en-GB" sz="2000" b="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These OT &amp; NT words help us begin to formulate a biblical understanding of what it means to be male/masculine or female/feminine.</a:t>
            </a:r>
            <a:endParaRPr lang="en-GB" sz="2000" b="1" kern="100" dirty="0">
              <a:solidFill>
                <a:srgbClr val="FFFF99"/>
              </a:solidFill>
              <a:latin typeface="Open Sans" panose="020B0606030504020204" pitchFamily="34" charset="0"/>
              <a:ea typeface="Calibri" panose="020F0502020204030204" pitchFamily="34" charset="0"/>
              <a:cs typeface="Open Sans" panose="020B0606030504020204" pitchFamily="34" charset="0"/>
            </a:endParaRPr>
          </a:p>
          <a:p>
            <a:pPr indent="0">
              <a:spcAft>
                <a:spcPts val="600"/>
              </a:spcAft>
              <a:buNone/>
            </a:pPr>
            <a:r>
              <a:rPr lang="en-GB" sz="2000" b="1" kern="100" dirty="0">
                <a:solidFill>
                  <a:srgbClr val="FFFF99"/>
                </a:solidFill>
                <a:effectLst/>
                <a:latin typeface="Bitter" pitchFamily="2" charset="0"/>
                <a:ea typeface="Calibri" panose="020F0502020204030204" pitchFamily="34" charset="0"/>
                <a:cs typeface="Open Sans" panose="020B0606030504020204" pitchFamily="34" charset="0"/>
              </a:rPr>
              <a:t>Male</a:t>
            </a:r>
            <a:r>
              <a:rPr lang="en-GB" sz="1800" b="1" kern="100" dirty="0">
                <a:effectLst/>
                <a:latin typeface="Bitter" pitchFamily="2" charset="0"/>
                <a:ea typeface="Calibri" panose="020F0502020204030204" pitchFamily="34" charset="0"/>
                <a:cs typeface="Open Sans" panose="020B0606030504020204" pitchFamily="34" charset="0"/>
              </a:rPr>
              <a:t>:</a:t>
            </a: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lvl="1" indent="0">
              <a:spcAft>
                <a:spcPts val="600"/>
              </a:spcAft>
              <a:buNone/>
            </a:pPr>
            <a:r>
              <a:rPr lang="en-GB" sz="2000" kern="100" dirty="0">
                <a:effectLst/>
                <a:latin typeface="Bitter" pitchFamily="2" charset="0"/>
                <a:ea typeface="Calibri" panose="020F0502020204030204" pitchFamily="34" charset="0"/>
                <a:cs typeface="Open Sans" panose="020B0606030504020204" pitchFamily="34" charset="0"/>
              </a:rPr>
              <a:t>Hebrew: “to be sharp, pointed”</a:t>
            </a:r>
            <a:endParaRPr lang="en-GB" sz="2000" kern="100" dirty="0">
              <a:effectLst/>
              <a:latin typeface="Open Sans" panose="020B0606030504020204" pitchFamily="34" charset="0"/>
              <a:ea typeface="Calibri" panose="020F0502020204030204" pitchFamily="34" charset="0"/>
              <a:cs typeface="Arial" panose="020B0604020202020204" pitchFamily="34" charset="0"/>
            </a:endParaRPr>
          </a:p>
          <a:p>
            <a:pPr lvl="1" indent="0">
              <a:spcAft>
                <a:spcPts val="600"/>
              </a:spcAft>
              <a:buNone/>
            </a:pPr>
            <a:r>
              <a:rPr lang="en-GB" sz="2000" kern="100" dirty="0">
                <a:effectLst/>
                <a:latin typeface="Bitter" pitchFamily="2" charset="0"/>
                <a:ea typeface="Calibri" panose="020F0502020204030204" pitchFamily="34" charset="0"/>
                <a:cs typeface="Open Sans" panose="020B0606030504020204" pitchFamily="34" charset="0"/>
              </a:rPr>
              <a:t>Greek: “stronger for lifting”</a:t>
            </a:r>
            <a:endParaRPr lang="en-GB" sz="2000" kern="100" dirty="0">
              <a:effectLst/>
              <a:latin typeface="Open Sans" panose="020B0606030504020204" pitchFamily="34" charset="0"/>
              <a:ea typeface="Calibri" panose="020F0502020204030204" pitchFamily="34" charset="0"/>
              <a:cs typeface="Arial" panose="020B0604020202020204" pitchFamily="34" charset="0"/>
            </a:endParaRPr>
          </a:p>
          <a:p>
            <a:pPr indent="0">
              <a:spcAft>
                <a:spcPts val="600"/>
              </a:spcAft>
              <a:buNone/>
            </a:pPr>
            <a:r>
              <a:rPr lang="en-GB" sz="2000" b="1" kern="100" dirty="0">
                <a:solidFill>
                  <a:srgbClr val="FFFF99"/>
                </a:solidFill>
                <a:effectLst/>
                <a:latin typeface="Bitter" pitchFamily="2" charset="0"/>
                <a:ea typeface="Calibri" panose="020F0502020204030204" pitchFamily="34" charset="0"/>
                <a:cs typeface="Open Sans" panose="020B0606030504020204" pitchFamily="34" charset="0"/>
              </a:rPr>
              <a:t>Female</a:t>
            </a:r>
            <a:r>
              <a:rPr lang="en-GB" sz="1800" b="1" kern="100" dirty="0">
                <a:effectLst/>
                <a:latin typeface="Bitter" pitchFamily="2" charset="0"/>
                <a:ea typeface="Calibri" panose="020F0502020204030204" pitchFamily="34" charset="0"/>
                <a:cs typeface="Open Sans" panose="020B0606030504020204" pitchFamily="34" charset="0"/>
              </a:rPr>
              <a:t>:</a:t>
            </a:r>
            <a:endParaRPr lang="en-GB" sz="1800" kern="100" dirty="0">
              <a:latin typeface="Open Sans" panose="020B0606030504020204" pitchFamily="34" charset="0"/>
              <a:ea typeface="Calibri" panose="020F0502020204030204" pitchFamily="34" charset="0"/>
              <a:cs typeface="Arial" panose="020B0604020202020204" pitchFamily="34" charset="0"/>
            </a:endParaRPr>
          </a:p>
          <a:p>
            <a:pPr lvl="1" indent="0">
              <a:spcAft>
                <a:spcPts val="600"/>
              </a:spcAft>
              <a:buNone/>
            </a:pPr>
            <a:r>
              <a:rPr lang="en-GB" sz="2000" kern="100" dirty="0">
                <a:effectLst/>
                <a:latin typeface="Bitter" pitchFamily="2" charset="0"/>
                <a:ea typeface="Calibri" panose="020F0502020204030204" pitchFamily="34" charset="0"/>
                <a:cs typeface="Open Sans" panose="020B0606030504020204" pitchFamily="34" charset="0"/>
              </a:rPr>
              <a:t>Hebrew: “bored, pierced”</a:t>
            </a:r>
            <a:endParaRPr lang="en-GB" sz="2000" kern="100" dirty="0">
              <a:latin typeface="Open Sans" panose="020B0606030504020204" pitchFamily="34" charset="0"/>
              <a:ea typeface="Calibri" panose="020F0502020204030204" pitchFamily="34" charset="0"/>
              <a:cs typeface="Arial" panose="020B0604020202020204" pitchFamily="34" charset="0"/>
            </a:endParaRPr>
          </a:p>
          <a:p>
            <a:pPr lvl="1" indent="0">
              <a:spcAft>
                <a:spcPts val="600"/>
              </a:spcAft>
              <a:buNone/>
            </a:pPr>
            <a:r>
              <a:rPr lang="en-GB" sz="2000" kern="100" dirty="0">
                <a:effectLst/>
                <a:latin typeface="Bitter" pitchFamily="2" charset="0"/>
                <a:ea typeface="Calibri" panose="020F0502020204030204" pitchFamily="34" charset="0"/>
                <a:cs typeface="Open Sans" panose="020B0606030504020204" pitchFamily="34" charset="0"/>
              </a:rPr>
              <a:t>Greek: “breast, providing nurture”</a:t>
            </a:r>
            <a:endParaRPr lang="en-GB" sz="20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buNone/>
            </a:pPr>
            <a:endPar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121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SIX: </a:t>
            </a:r>
            <a:br>
              <a:rPr lang="en-US" sz="3600" dirty="0"/>
            </a:br>
            <a:r>
              <a:rPr lang="en-US" sz="3600" dirty="0"/>
              <a:t>Male and Female Identity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lgn="just">
              <a:spcAft>
                <a:spcPts val="600"/>
              </a:spcAft>
              <a:buNone/>
            </a:pPr>
            <a:r>
              <a:rPr lang="en-GB" sz="22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Crabb in </a:t>
            </a:r>
            <a:r>
              <a:rPr lang="en-GB" sz="2200" i="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Fully Alive</a:t>
            </a:r>
            <a:r>
              <a:rPr lang="en-GB" sz="2200"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 puts it this way/</a:t>
            </a:r>
            <a:endParaRPr lang="en-GB" sz="22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endParaRPr>
          </a:p>
          <a:p>
            <a:pPr marL="457200">
              <a:spcAft>
                <a:spcPts val="600"/>
              </a:spcAft>
            </a:pPr>
            <a:r>
              <a:rPr lang="en-GB" sz="2200" kern="100" dirty="0">
                <a:effectLst/>
                <a:latin typeface="Bitter" pitchFamily="2" charset="0"/>
                <a:ea typeface="Calibri" panose="020F0502020204030204" pitchFamily="34" charset="0"/>
                <a:cs typeface="Arial" panose="020B0604020202020204" pitchFamily="34" charset="0"/>
              </a:rPr>
              <a:t>Relational femininity is a way of relating that both invites life-giving connection from another and nourishes life-giving relating in another. (Page 66)</a:t>
            </a:r>
          </a:p>
          <a:p>
            <a:pPr marL="457200">
              <a:spcAft>
                <a:spcPts val="1200"/>
              </a:spcAft>
            </a:pPr>
            <a:r>
              <a:rPr lang="en-GB" sz="2200" i="1" kern="100" dirty="0" err="1">
                <a:effectLst/>
                <a:latin typeface="Bitter" pitchFamily="2" charset="0"/>
                <a:ea typeface="Calibri" panose="020F0502020204030204" pitchFamily="34" charset="0"/>
                <a:cs typeface="Arial" panose="020B0604020202020204" pitchFamily="34" charset="0"/>
              </a:rPr>
              <a:t>Arsen</a:t>
            </a:r>
            <a:r>
              <a:rPr lang="en-GB" sz="2200" kern="100" dirty="0">
                <a:effectLst/>
                <a:latin typeface="Bitter" pitchFamily="2" charset="0"/>
                <a:ea typeface="Calibri" panose="020F0502020204030204" pitchFamily="34" charset="0"/>
                <a:cs typeface="Arial" panose="020B0604020202020204" pitchFamily="34" charset="0"/>
              </a:rPr>
              <a:t>, Greek for male, means “to lift, to carry.” It points to the strength needed to move something from one place to another. Together, </a:t>
            </a:r>
            <a:r>
              <a:rPr lang="en-GB" sz="2200" i="1" kern="100" dirty="0" err="1">
                <a:effectLst/>
                <a:latin typeface="Bitter" pitchFamily="2" charset="0"/>
                <a:ea typeface="Calibri" panose="020F0502020204030204" pitchFamily="34" charset="0"/>
                <a:cs typeface="Arial" panose="020B0604020202020204" pitchFamily="34" charset="0"/>
              </a:rPr>
              <a:t>arsen</a:t>
            </a:r>
            <a:r>
              <a:rPr lang="en-GB" sz="2200" kern="100" dirty="0">
                <a:effectLst/>
                <a:latin typeface="Bitter" pitchFamily="2" charset="0"/>
                <a:ea typeface="Calibri" panose="020F0502020204030204" pitchFamily="34" charset="0"/>
                <a:cs typeface="Arial" panose="020B0604020202020204" pitchFamily="34" charset="0"/>
              </a:rPr>
              <a:t> and </a:t>
            </a:r>
            <a:r>
              <a:rPr lang="en-GB" sz="2200" i="1" kern="100" dirty="0" err="1">
                <a:effectLst/>
                <a:latin typeface="Bitter" pitchFamily="2" charset="0"/>
                <a:ea typeface="Calibri" panose="020F0502020204030204" pitchFamily="34" charset="0"/>
                <a:cs typeface="Arial" panose="020B0604020202020204" pitchFamily="34" charset="0"/>
              </a:rPr>
              <a:t>zakar</a:t>
            </a:r>
            <a:r>
              <a:rPr lang="en-GB" sz="2200" kern="100" dirty="0">
                <a:effectLst/>
                <a:latin typeface="Bitter" pitchFamily="2" charset="0"/>
                <a:ea typeface="Calibri" panose="020F0502020204030204" pitchFamily="34" charset="0"/>
                <a:cs typeface="Arial" panose="020B0604020202020204" pitchFamily="34" charset="0"/>
              </a:rPr>
              <a:t> suggest the beginning idea that a man reflects God by remembering what is important and moving into a disordered situation with the strength to make an important difference. (Page 68)</a:t>
            </a:r>
          </a:p>
          <a:p>
            <a:pPr marL="0" indent="0">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buNone/>
            </a:pPr>
            <a:endPar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13019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SIX: </a:t>
            </a:r>
            <a:br>
              <a:rPr lang="en-US" sz="3600" dirty="0"/>
            </a:br>
            <a:r>
              <a:rPr lang="en-US" sz="3600" dirty="0"/>
              <a:t>Male and Female Identity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lgn="just">
              <a:buNone/>
            </a:pPr>
            <a:r>
              <a:rPr lang="en-GB" sz="2400" b="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A brief word about roles</a:t>
            </a:r>
          </a:p>
          <a:p>
            <a:pPr marL="0" indent="0">
              <a:spcAft>
                <a:spcPts val="600"/>
              </a:spcAft>
              <a:buNone/>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A key point found in Genesis 2:18 is that the woman was created to be the helper to the man. This shows that there is a certain priority in the role of the man. He is to be the </a:t>
            </a:r>
            <a:r>
              <a:rPr lang="en-GB" sz="2200" i="1" kern="100" dirty="0">
                <a:effectLst/>
                <a:latin typeface="Open Sans" panose="020B0606030504020204" pitchFamily="34" charset="0"/>
                <a:ea typeface="Calibri" panose="020F0502020204030204" pitchFamily="34" charset="0"/>
                <a:cs typeface="Open Sans" panose="020B0606030504020204" pitchFamily="34" charset="0"/>
              </a:rPr>
              <a:t>loving leader.</a:t>
            </a:r>
            <a:r>
              <a:rPr lang="en-GB" sz="2200" kern="100" dirty="0">
                <a:effectLst/>
                <a:latin typeface="Open Sans" panose="020B0606030504020204" pitchFamily="34" charset="0"/>
                <a:ea typeface="Calibri" panose="020F0502020204030204" pitchFamily="34" charset="0"/>
                <a:cs typeface="Open Sans" panose="020B0606030504020204" pitchFamily="34" charset="0"/>
              </a:rPr>
              <a:t> The woman is gifted as the </a:t>
            </a:r>
            <a:r>
              <a:rPr lang="en-GB" sz="2200" i="1" kern="100" dirty="0">
                <a:effectLst/>
                <a:latin typeface="Open Sans" panose="020B0606030504020204" pitchFamily="34" charset="0"/>
                <a:ea typeface="Calibri" panose="020F0502020204030204" pitchFamily="34" charset="0"/>
                <a:cs typeface="Open Sans" panose="020B0606030504020204" pitchFamily="34" charset="0"/>
              </a:rPr>
              <a:t>responsive helper.</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buNone/>
            </a:pPr>
            <a:endPar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381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1: </a:t>
            </a:r>
            <a:br>
              <a:rPr lang="en-US" sz="3600" dirty="0"/>
            </a:br>
            <a:r>
              <a:rPr lang="en-US" sz="3600" dirty="0"/>
              <a:t>The Supernatural Worldview of the Bible</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lstStyle/>
          <a:p>
            <a:pPr marL="0" indent="0">
              <a:spcAft>
                <a:spcPts val="600"/>
              </a:spcAft>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The Bible and the ANE</a:t>
            </a:r>
          </a:p>
          <a:p>
            <a:pPr marL="0" indent="0">
              <a:spcAft>
                <a:spcPts val="600"/>
              </a:spcAft>
              <a:buNone/>
            </a:pPr>
            <a:r>
              <a:rPr lang="en-US" sz="2400" dirty="0"/>
              <a:t>We must begin by reading the Bible through the eyes of a 1st Century Jew, that is, within the context of a thoroughly biblical worldview. </a:t>
            </a:r>
          </a:p>
          <a:p>
            <a:pPr marL="0" indent="0">
              <a:spcAft>
                <a:spcPts val="600"/>
              </a:spcAft>
              <a:buNone/>
            </a:pPr>
            <a:r>
              <a:rPr lang="en-US" sz="2400" dirty="0">
                <a:solidFill>
                  <a:srgbClr val="FFFF99"/>
                </a:solidFill>
              </a:rPr>
              <a:t>Hard-to-understand or obscure passages suddenly begin to make sense. </a:t>
            </a:r>
            <a:endParaRPr lang="en-GB" sz="2400" dirty="0">
              <a:solidFill>
                <a:srgbClr val="FFFF99"/>
              </a:solidFill>
            </a:endParaRPr>
          </a:p>
        </p:txBody>
      </p:sp>
    </p:spTree>
    <p:extLst>
      <p:ext uri="{BB962C8B-B14F-4D97-AF65-F5344CB8AC3E}">
        <p14:creationId xmlns:p14="http://schemas.microsoft.com/office/powerpoint/2010/main" val="579076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SIX: </a:t>
            </a:r>
            <a:br>
              <a:rPr lang="en-US" sz="3600" dirty="0"/>
            </a:br>
            <a:r>
              <a:rPr lang="en-US" sz="3600" dirty="0"/>
              <a:t>Male and Female Identity</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a:xfrm>
            <a:off x="838201" y="1825625"/>
            <a:ext cx="9720020" cy="4351338"/>
          </a:xfrm>
        </p:spPr>
        <p:txBody>
          <a:bodyPr>
            <a:normAutofit/>
          </a:bodyPr>
          <a:lstStyle/>
          <a:p>
            <a:pPr marL="0" indent="0" algn="just">
              <a:buNone/>
            </a:pPr>
            <a:r>
              <a:rPr lang="en-GB" sz="2400" b="1" kern="100" dirty="0">
                <a:solidFill>
                  <a:srgbClr val="FFFF99"/>
                </a:solidFill>
                <a:effectLst/>
                <a:latin typeface="Open Sans" panose="020B0606030504020204" pitchFamily="34" charset="0"/>
                <a:ea typeface="Calibri" panose="020F0502020204030204" pitchFamily="34" charset="0"/>
                <a:cs typeface="Open Sans" panose="020B0606030504020204" pitchFamily="34" charset="0"/>
              </a:rPr>
              <a:t>Summary</a:t>
            </a:r>
          </a:p>
          <a:p>
            <a:pPr>
              <a:spcAft>
                <a:spcPts val="600"/>
              </a:spcAft>
              <a:tabLst>
                <a:tab pos="228600" algn="l"/>
              </a:tabLst>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There's a gap, an incompleteness in man without woman and a corresponding incompleteness in woman without the man.</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a:spcAft>
                <a:spcPts val="600"/>
              </a:spcAft>
              <a:tabLst>
                <a:tab pos="228600" algn="l"/>
              </a:tabLst>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Woman was made to be a helper to the man.</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a:spcAft>
                <a:spcPts val="600"/>
              </a:spcAft>
              <a:tabLst>
                <a:tab pos="228600" algn="l"/>
              </a:tabLst>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The man has a certain priority role of (headship).</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a:spcAft>
                <a:spcPts val="600"/>
              </a:spcAft>
              <a:tabLst>
                <a:tab pos="228600" algn="l"/>
              </a:tabLst>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Femininity: “a way of relating that both invites life-giving connection from another and nourishes life-giving relating in another” (Crabb).</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a:spcAft>
                <a:spcPts val="600"/>
              </a:spcAft>
              <a:tabLst>
                <a:tab pos="228600" algn="l"/>
              </a:tabLst>
            </a:pPr>
            <a:r>
              <a:rPr lang="en-GB" sz="2200" kern="100" dirty="0">
                <a:effectLst/>
                <a:latin typeface="Open Sans" panose="020B0606030504020204" pitchFamily="34" charset="0"/>
                <a:ea typeface="Calibri" panose="020F0502020204030204" pitchFamily="34" charset="0"/>
                <a:cs typeface="Open Sans" panose="020B0606030504020204" pitchFamily="34" charset="0"/>
              </a:rPr>
              <a:t>Masculinity: “a man reflects God by remembering what is important and moving into a disordered situation with the strength to make an important difference” (Crabb).</a:t>
            </a:r>
            <a:endParaRPr lang="en-GB" sz="22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lgn="just">
              <a:spcAft>
                <a:spcPts val="600"/>
              </a:spcAft>
              <a:buNone/>
            </a:pPr>
            <a:endParaRPr lang="en-GB" sz="1800" kern="100" dirty="0">
              <a:effectLst/>
              <a:latin typeface="Open Sans" panose="020B0606030504020204" pitchFamily="34" charset="0"/>
              <a:ea typeface="Calibri" panose="020F0502020204030204" pitchFamily="34" charset="0"/>
              <a:cs typeface="Arial" panose="020B0604020202020204" pitchFamily="34" charset="0"/>
            </a:endParaRPr>
          </a:p>
          <a:p>
            <a:pPr marL="0" indent="0">
              <a:buNone/>
            </a:pPr>
            <a:endParaRPr lang="en-US" b="1" kern="100" dirty="0">
              <a:solidFill>
                <a:srgbClr val="FFFF99"/>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0088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1FBA5522-EF78-FA4C-7920-D21565528A1D}"/>
              </a:ext>
            </a:extLst>
          </p:cNvPr>
          <p:cNvSpPr>
            <a:spLocks noGrp="1"/>
          </p:cNvSpPr>
          <p:nvPr>
            <p:ph type="subTitle" idx="1"/>
          </p:nvPr>
        </p:nvSpPr>
        <p:spPr>
          <a:xfrm>
            <a:off x="1524000" y="3281390"/>
            <a:ext cx="9144000" cy="2711849"/>
          </a:xfrm>
          <a:effectLst>
            <a:outerShdw blurRad="50800" dist="38100" dir="16200000" rotWithShape="0">
              <a:prstClr val="black">
                <a:alpha val="40000"/>
              </a:prstClr>
            </a:outerShdw>
          </a:effectLst>
        </p:spPr>
        <p:txBody>
          <a:bodyPr>
            <a:normAutofit/>
          </a:bodyPr>
          <a:lstStyle/>
          <a:p>
            <a:r>
              <a:rPr lang="en-US" sz="3600" b="1" dirty="0">
                <a:solidFill>
                  <a:srgbClr val="F27272"/>
                </a:solidFill>
                <a:latin typeface="Open Sans" panose="020B0606030504020204" pitchFamily="34" charset="0"/>
                <a:ea typeface="Open Sans" panose="020B0606030504020204" pitchFamily="34" charset="0"/>
                <a:cs typeface="Open Sans" panose="020B0606030504020204" pitchFamily="34" charset="0"/>
              </a:rPr>
              <a:t>APOSTOLIC AND PROPHETIC MINISTRY</a:t>
            </a:r>
          </a:p>
          <a:p>
            <a:r>
              <a:rPr lang="en-US" sz="2800" b="1" i="1" dirty="0">
                <a:solidFill>
                  <a:srgbClr val="F2F2F2"/>
                </a:solidFill>
                <a:latin typeface="Open Sans" panose="020B0606030504020204" pitchFamily="34" charset="0"/>
                <a:ea typeface="Open Sans" panose="020B0606030504020204" pitchFamily="34" charset="0"/>
                <a:cs typeface="Open Sans" panose="020B0606030504020204" pitchFamily="34" charset="0"/>
              </a:rPr>
              <a:t>Equipping you to equip others</a:t>
            </a:r>
          </a:p>
          <a:p>
            <a:endParaRPr lang="en-US" sz="3600" dirty="0">
              <a:solidFill>
                <a:srgbClr val="F2F2F2"/>
              </a:solidFill>
              <a:latin typeface="Open Sans" panose="020B0606030504020204" pitchFamily="34" charset="0"/>
              <a:ea typeface="Open Sans" panose="020B0606030504020204" pitchFamily="34" charset="0"/>
              <a:cs typeface="Open Sans" panose="020B0606030504020204" pitchFamily="34" charset="0"/>
            </a:endParaRPr>
          </a:p>
          <a:p>
            <a:r>
              <a:rPr lang="en-US" sz="2800" dirty="0">
                <a:solidFill>
                  <a:srgbClr val="F2F2F2"/>
                </a:solidFill>
                <a:latin typeface="Open Sans" panose="020B0606030504020204" pitchFamily="34" charset="0"/>
                <a:ea typeface="Open Sans" panose="020B0606030504020204" pitchFamily="34" charset="0"/>
                <a:cs typeface="Open Sans" panose="020B0606030504020204" pitchFamily="34" charset="0"/>
              </a:rPr>
              <a:t>www.colindye.com</a:t>
            </a:r>
            <a:endParaRPr lang="en-GB" sz="1800" dirty="0">
              <a:solidFill>
                <a:srgbClr val="F2F2F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close up of a logo&#10;&#10;Description automatically generated">
            <a:extLst>
              <a:ext uri="{FF2B5EF4-FFF2-40B4-BE49-F238E27FC236}">
                <a16:creationId xmlns:a16="http://schemas.microsoft.com/office/drawing/2014/main" id="{13C596BC-E70B-3427-088E-DD71D50A5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560" y="801362"/>
            <a:ext cx="5599697" cy="1813977"/>
          </a:xfrm>
          <a:prstGeom prst="rect">
            <a:avLst/>
          </a:prstGeom>
        </p:spPr>
      </p:pic>
      <p:pic>
        <p:nvPicPr>
          <p:cNvPr id="2" name="Graphic 1">
            <a:extLst>
              <a:ext uri="{FF2B5EF4-FFF2-40B4-BE49-F238E27FC236}">
                <a16:creationId xmlns:a16="http://schemas.microsoft.com/office/drawing/2014/main" id="{53129913-414F-D6EB-A205-AA333B4FD3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7382" y="5774856"/>
            <a:ext cx="424072" cy="43676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CADC917F-8997-CB6F-4A4C-07B2A4DBF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902" y="408816"/>
            <a:ext cx="2654192" cy="2654192"/>
          </a:xfrm>
          <a:prstGeom prst="rect">
            <a:avLst/>
          </a:prstGeom>
        </p:spPr>
      </p:pic>
    </p:spTree>
    <p:extLst>
      <p:ext uri="{BB962C8B-B14F-4D97-AF65-F5344CB8AC3E}">
        <p14:creationId xmlns:p14="http://schemas.microsoft.com/office/powerpoint/2010/main" val="1455141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48D4-BD0F-98AB-0F60-633ED59D9B9C}"/>
              </a:ext>
            </a:extLst>
          </p:cNvPr>
          <p:cNvSpPr>
            <a:spLocks noGrp="1"/>
          </p:cNvSpPr>
          <p:nvPr>
            <p:ph type="title"/>
          </p:nvPr>
        </p:nvSpPr>
        <p:spPr/>
        <p:txBody>
          <a:bodyPr>
            <a:normAutofit/>
          </a:bodyPr>
          <a:lstStyle/>
          <a:p>
            <a:r>
              <a:rPr lang="en-US" sz="3600" dirty="0"/>
              <a:t>All Things Visible &amp; Invisible</a:t>
            </a:r>
            <a:endParaRPr lang="en-GB" sz="3600" dirty="0"/>
          </a:p>
        </p:txBody>
      </p:sp>
      <p:sp>
        <p:nvSpPr>
          <p:cNvPr id="3" name="Content Placeholder 2">
            <a:extLst>
              <a:ext uri="{FF2B5EF4-FFF2-40B4-BE49-F238E27FC236}">
                <a16:creationId xmlns:a16="http://schemas.microsoft.com/office/drawing/2014/main" id="{1AC578F7-2228-36C4-D6E7-5CE9BD578822}"/>
              </a:ext>
            </a:extLst>
          </p:cNvPr>
          <p:cNvSpPr>
            <a:spLocks noGrp="1"/>
          </p:cNvSpPr>
          <p:nvPr>
            <p:ph idx="1"/>
          </p:nvPr>
        </p:nvSpPr>
        <p:spPr>
          <a:xfrm>
            <a:off x="838200" y="1825625"/>
            <a:ext cx="9530166" cy="4351338"/>
          </a:xfrm>
        </p:spPr>
        <p:txBody>
          <a:bodyPr>
            <a:normAutofit/>
          </a:bodyPr>
          <a:lstStyle/>
          <a:p>
            <a:pPr marL="0" indent="0">
              <a:lnSpc>
                <a:spcPct val="120000"/>
              </a:lnSpc>
              <a:buNone/>
            </a:pPr>
            <a:r>
              <a:rPr lang="en-GB" sz="1800" b="1" i="0" dirty="0">
                <a:solidFill>
                  <a:srgbClr val="FFFF99"/>
                </a:solidFill>
                <a:effectLst/>
                <a:latin typeface="open sans" panose="020B0606030504020204" pitchFamily="34" charset="0"/>
              </a:rPr>
              <a:t>IN PERSON</a:t>
            </a:r>
            <a:br>
              <a:rPr lang="en-GB" sz="1800" b="0" i="0" dirty="0">
                <a:solidFill>
                  <a:srgbClr val="F2F2F2"/>
                </a:solidFill>
                <a:effectLst/>
                <a:latin typeface="Open Sans" panose="020B0606030504020204" pitchFamily="34" charset="0"/>
              </a:rPr>
            </a:br>
            <a:r>
              <a:rPr lang="en-GB" sz="1800" b="1" i="1" dirty="0">
                <a:solidFill>
                  <a:srgbClr val="F2F2F2"/>
                </a:solidFill>
                <a:effectLst/>
                <a:latin typeface="open sans" panose="020B0606030504020204" pitchFamily="34" charset="0"/>
              </a:rPr>
              <a:t>Benefit from</a:t>
            </a:r>
            <a:r>
              <a:rPr lang="en-GB" sz="1800" b="0" i="0" dirty="0">
                <a:solidFill>
                  <a:srgbClr val="F2F2F2"/>
                </a:solidFill>
                <a:effectLst/>
                <a:latin typeface="open sans" panose="020B0606030504020204" pitchFamily="34" charset="0"/>
              </a:rPr>
              <a:t>: classroom interaction, Q &amp; A, printed materials, </a:t>
            </a:r>
            <a:r>
              <a:rPr lang="en-GB" sz="1800" b="0" i="0" dirty="0" err="1">
                <a:solidFill>
                  <a:srgbClr val="F2F2F2"/>
                </a:solidFill>
                <a:effectLst/>
                <a:latin typeface="open sans" panose="020B0606030504020204" pitchFamily="34" charset="0"/>
              </a:rPr>
              <a:t>powerpoints</a:t>
            </a:r>
            <a:r>
              <a:rPr lang="en-GB" sz="1800" b="0" i="0" dirty="0">
                <a:solidFill>
                  <a:srgbClr val="F2F2F2"/>
                </a:solidFill>
                <a:effectLst/>
                <a:latin typeface="open sans" panose="020B0606030504020204" pitchFamily="34" charset="0"/>
              </a:rPr>
              <a:t>, free video download.</a:t>
            </a:r>
            <a:endParaRPr lang="en-GB" sz="1800" b="0" i="0" dirty="0">
              <a:solidFill>
                <a:srgbClr val="F2F2F2"/>
              </a:solidFill>
              <a:effectLst/>
              <a:latin typeface="Open Sans" panose="020B0606030504020204" pitchFamily="34" charset="0"/>
            </a:endParaRPr>
          </a:p>
          <a:p>
            <a:pPr marL="0" indent="0">
              <a:lnSpc>
                <a:spcPct val="100000"/>
              </a:lnSpc>
              <a:spcBef>
                <a:spcPts val="0"/>
              </a:spcBef>
              <a:buNone/>
            </a:pPr>
            <a:r>
              <a:rPr lang="en-GB" sz="1800" b="1" i="1" dirty="0">
                <a:solidFill>
                  <a:srgbClr val="F2F2F2"/>
                </a:solidFill>
                <a:effectLst/>
                <a:latin typeface="open sans" panose="020B0606030504020204" pitchFamily="34" charset="0"/>
              </a:rPr>
              <a:t>Register now:</a:t>
            </a:r>
            <a:r>
              <a:rPr lang="en-GB" sz="1800" b="0" i="0" dirty="0">
                <a:solidFill>
                  <a:srgbClr val="F2F2F2"/>
                </a:solidFill>
                <a:effectLst/>
                <a:latin typeface="open sans" panose="020B0606030504020204" pitchFamily="34" charset="0"/>
              </a:rPr>
              <a:t> SERIES ONE on Eventbrite,</a:t>
            </a:r>
            <a:br>
              <a:rPr lang="en-GB" sz="1800" b="0" i="0" dirty="0">
                <a:solidFill>
                  <a:srgbClr val="F2F2F2"/>
                </a:solidFill>
                <a:effectLst/>
                <a:latin typeface="open sans" panose="020B0606030504020204" pitchFamily="34" charset="0"/>
              </a:rPr>
            </a:br>
            <a:r>
              <a:rPr lang="en-GB" sz="1800" b="0" i="1" dirty="0">
                <a:solidFill>
                  <a:srgbClr val="F2F2F2"/>
                </a:solidFill>
                <a:effectLst/>
                <a:latin typeface="open sans" panose="020B0606030504020204" pitchFamily="34" charset="0"/>
              </a:rPr>
              <a:t>ALL THINGS VISIBLE &amp; INVISIBLE </a:t>
            </a:r>
            <a:br>
              <a:rPr lang="en-GB" sz="1800" b="0" i="0" dirty="0">
                <a:solidFill>
                  <a:srgbClr val="F2F2F2"/>
                </a:solidFill>
                <a:effectLst/>
                <a:latin typeface="Open Sans" panose="020B0606030504020204" pitchFamily="34" charset="0"/>
              </a:rPr>
            </a:br>
            <a:r>
              <a:rPr lang="en-GB" sz="1800" b="0" i="0" dirty="0">
                <a:solidFill>
                  <a:srgbClr val="F2F2F2"/>
                </a:solidFill>
                <a:effectLst/>
                <a:latin typeface="open sans" panose="020B0606030504020204" pitchFamily="34" charset="0"/>
              </a:rPr>
              <a:t>ONLY £30.00* (plus £3.22 Event Fee).</a:t>
            </a:r>
            <a:br>
              <a:rPr lang="en-GB" sz="1800" b="0" i="0" dirty="0">
                <a:solidFill>
                  <a:srgbClr val="F2F2F2"/>
                </a:solidFill>
                <a:effectLst/>
                <a:latin typeface="Open Sans" panose="020B0606030504020204" pitchFamily="34" charset="0"/>
              </a:rPr>
            </a:br>
            <a:r>
              <a:rPr lang="en-GB" sz="1800" b="0" i="0" dirty="0">
                <a:solidFill>
                  <a:srgbClr val="F2F2F2"/>
                </a:solidFill>
                <a:effectLst/>
                <a:latin typeface="Open Sans" panose="020B0606030504020204" pitchFamily="34" charset="0"/>
              </a:rPr>
              <a:t>	</a:t>
            </a:r>
            <a:r>
              <a:rPr lang="en-GB" sz="1800" b="0" i="1" dirty="0">
                <a:solidFill>
                  <a:srgbClr val="F2F2F2"/>
                </a:solidFill>
                <a:effectLst/>
                <a:latin typeface="Open Sans" panose="020B0606030504020204" pitchFamily="34" charset="0"/>
              </a:rPr>
              <a:t>*Registration automatically includes both Saturdays</a:t>
            </a:r>
            <a:r>
              <a:rPr lang="en-GB" sz="1800" b="0" i="0" dirty="0">
                <a:solidFill>
                  <a:srgbClr val="F2F2F2"/>
                </a:solidFill>
                <a:effectLst/>
                <a:latin typeface="Open Sans" panose="020B0606030504020204" pitchFamily="34" charset="0"/>
              </a:rPr>
              <a:t>.</a:t>
            </a:r>
            <a:br>
              <a:rPr lang="en-GB" sz="1800" b="0" i="0" dirty="0">
                <a:solidFill>
                  <a:srgbClr val="F2F2F2"/>
                </a:solidFill>
                <a:effectLst/>
                <a:latin typeface="Open Sans" panose="020B0606030504020204" pitchFamily="34" charset="0"/>
              </a:rPr>
            </a:br>
            <a:br>
              <a:rPr lang="en-GB" sz="1800" b="0" i="0" dirty="0">
                <a:solidFill>
                  <a:srgbClr val="F2F2F2"/>
                </a:solidFill>
                <a:effectLst/>
                <a:latin typeface="Open Sans" panose="020B0606030504020204" pitchFamily="34" charset="0"/>
              </a:rPr>
            </a:br>
            <a:r>
              <a:rPr lang="en-GB" sz="1800" b="1" i="0" dirty="0">
                <a:solidFill>
                  <a:srgbClr val="FFFF99"/>
                </a:solidFill>
                <a:effectLst/>
                <a:latin typeface="open sans" panose="020B0606030504020204" pitchFamily="34" charset="0"/>
              </a:rPr>
              <a:t>ONLINE</a:t>
            </a:r>
            <a:br>
              <a:rPr lang="en-GB" sz="1800" b="0" i="0" dirty="0">
                <a:solidFill>
                  <a:srgbClr val="F2F2F2"/>
                </a:solidFill>
                <a:effectLst/>
                <a:latin typeface="Open Sans" panose="020B0606030504020204" pitchFamily="34" charset="0"/>
              </a:rPr>
            </a:br>
            <a:r>
              <a:rPr lang="en-GB" sz="1800" b="0" i="0" dirty="0">
                <a:solidFill>
                  <a:srgbClr val="F2F2F2"/>
                </a:solidFill>
                <a:effectLst/>
                <a:latin typeface="open sans" panose="020B0606030504020204" pitchFamily="34" charset="0"/>
              </a:rPr>
              <a:t>Join us online Free!</a:t>
            </a:r>
          </a:p>
          <a:p>
            <a:pPr>
              <a:lnSpc>
                <a:spcPct val="100000"/>
              </a:lnSpc>
              <a:spcBef>
                <a:spcPts val="600"/>
              </a:spcBef>
            </a:pPr>
            <a:r>
              <a:rPr lang="en-GB" sz="1800" b="1" i="0" dirty="0">
                <a:solidFill>
                  <a:srgbClr val="F2F2F2"/>
                </a:solidFill>
                <a:effectLst/>
                <a:latin typeface="open sans" panose="020B0606030504020204" pitchFamily="34" charset="0"/>
              </a:rPr>
              <a:t>Facebook</a:t>
            </a:r>
            <a:r>
              <a:rPr lang="en-GB" sz="1800" b="0" i="0" dirty="0">
                <a:solidFill>
                  <a:srgbClr val="F2F2F2"/>
                </a:solidFill>
                <a:effectLst/>
                <a:latin typeface="open sans" panose="020B0606030504020204" pitchFamily="34" charset="0"/>
              </a:rPr>
              <a:t>  colindye.org   </a:t>
            </a:r>
            <a:endParaRPr lang="en-GB" sz="1800" b="0" i="0" u="sng" dirty="0">
              <a:solidFill>
                <a:schemeClr val="bg2"/>
              </a:solidFill>
              <a:effectLst/>
              <a:latin typeface="Open Sans" panose="020B0606030504020204" pitchFamily="34" charset="0"/>
            </a:endParaRPr>
          </a:p>
          <a:p>
            <a:pPr>
              <a:lnSpc>
                <a:spcPct val="100000"/>
              </a:lnSpc>
              <a:spcBef>
                <a:spcPts val="600"/>
              </a:spcBef>
            </a:pPr>
            <a:r>
              <a:rPr lang="en-GB" sz="1800" b="1" i="0" dirty="0">
                <a:solidFill>
                  <a:srgbClr val="F2F2F2"/>
                </a:solidFill>
                <a:effectLst/>
                <a:latin typeface="open sans" panose="020B0606030504020204" pitchFamily="34" charset="0"/>
              </a:rPr>
              <a:t>YouTube</a:t>
            </a:r>
            <a:r>
              <a:rPr lang="en-GB" sz="1800" b="0" i="0" dirty="0">
                <a:solidFill>
                  <a:srgbClr val="F2F2F2"/>
                </a:solidFill>
                <a:effectLst/>
                <a:latin typeface="open sans" panose="020B0606030504020204" pitchFamily="34" charset="0"/>
              </a:rPr>
              <a:t>    </a:t>
            </a:r>
            <a:r>
              <a:rPr lang="en-GB" sz="1800" b="0" i="0" dirty="0" err="1">
                <a:solidFill>
                  <a:srgbClr val="F2F2F2"/>
                </a:solidFill>
                <a:effectLst/>
                <a:latin typeface="open sans" panose="020B0606030504020204" pitchFamily="34" charset="0"/>
              </a:rPr>
              <a:t>ColinDyeOnline</a:t>
            </a:r>
            <a:endParaRPr lang="en-GB" sz="1800" b="0" i="0" dirty="0">
              <a:solidFill>
                <a:srgbClr val="F2F2F2"/>
              </a:solidFill>
              <a:effectLst/>
              <a:latin typeface="Open Sans" panose="020B0606030504020204" pitchFamily="34" charset="0"/>
            </a:endParaRPr>
          </a:p>
          <a:p>
            <a:pPr>
              <a:lnSpc>
                <a:spcPct val="100000"/>
              </a:lnSpc>
              <a:spcBef>
                <a:spcPts val="600"/>
              </a:spcBef>
            </a:pPr>
            <a:r>
              <a:rPr lang="en-GB" sz="1800" b="1" i="0" dirty="0">
                <a:solidFill>
                  <a:srgbClr val="F2F2F2"/>
                </a:solidFill>
                <a:effectLst/>
                <a:latin typeface="open sans" panose="020B0606030504020204" pitchFamily="34" charset="0"/>
              </a:rPr>
              <a:t>Instagram</a:t>
            </a:r>
            <a:r>
              <a:rPr lang="en-GB" sz="1800" b="0" i="0" dirty="0">
                <a:solidFill>
                  <a:srgbClr val="F2F2F2"/>
                </a:solidFill>
                <a:effectLst/>
                <a:latin typeface="open sans" panose="020B0606030504020204" pitchFamily="34" charset="0"/>
              </a:rPr>
              <a:t>  </a:t>
            </a:r>
            <a:r>
              <a:rPr lang="en-GB" sz="1800" b="0" i="0" dirty="0" err="1">
                <a:solidFill>
                  <a:srgbClr val="F2F2F2"/>
                </a:solidFill>
                <a:effectLst/>
                <a:latin typeface="open sans" panose="020B0606030504020204" pitchFamily="34" charset="0"/>
              </a:rPr>
              <a:t>colin_dye_official</a:t>
            </a:r>
            <a:endParaRPr lang="en-GB" sz="1800" b="0" i="0" dirty="0">
              <a:solidFill>
                <a:srgbClr val="F2F2F2"/>
              </a:solidFill>
              <a:effectLst/>
              <a:latin typeface="Open Sans" panose="020B0606030504020204" pitchFamily="34" charset="0"/>
            </a:endParaRPr>
          </a:p>
        </p:txBody>
      </p:sp>
    </p:spTree>
    <p:extLst>
      <p:ext uri="{BB962C8B-B14F-4D97-AF65-F5344CB8AC3E}">
        <p14:creationId xmlns:p14="http://schemas.microsoft.com/office/powerpoint/2010/main" val="573008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urple and pink nebula&#10;&#10;Description automatically generated">
            <a:extLst>
              <a:ext uri="{FF2B5EF4-FFF2-40B4-BE49-F238E27FC236}">
                <a16:creationId xmlns:a16="http://schemas.microsoft.com/office/drawing/2014/main" id="{064DB135-5AD2-5A0D-E964-110962277BE0}"/>
              </a:ext>
            </a:extLst>
          </p:cNvPr>
          <p:cNvPicPr>
            <a:picLocks noChangeAspect="1"/>
          </p:cNvPicPr>
          <p:nvPr/>
        </p:nvPicPr>
        <p:blipFill rotWithShape="1">
          <a:blip r:embed="rId2">
            <a:extLst>
              <a:ext uri="{28A0092B-C50C-407E-A947-70E740481C1C}">
                <a14:useLocalDpi xmlns:a14="http://schemas.microsoft.com/office/drawing/2010/main" val="0"/>
              </a:ext>
            </a:extLst>
          </a:blip>
          <a:srcRect t="2809" r="18998" b="2950"/>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D2A460F-D53B-E165-BDB5-59BC994C3585}"/>
              </a:ext>
            </a:extLst>
          </p:cNvPr>
          <p:cNvSpPr>
            <a:spLocks noGrp="1"/>
          </p:cNvSpPr>
          <p:nvPr>
            <p:ph type="ctrTitle"/>
          </p:nvPr>
        </p:nvSpPr>
        <p:spPr>
          <a:xfrm>
            <a:off x="-261387" y="574138"/>
            <a:ext cx="7569750" cy="2085316"/>
          </a:xfrm>
        </p:spPr>
        <p:txBody>
          <a:bodyPr anchor="b">
            <a:normAutofit/>
          </a:bodyPr>
          <a:lstStyle/>
          <a:p>
            <a:r>
              <a:rPr lang="en-US" dirty="0">
                <a:solidFill>
                  <a:srgbClr val="F57CF7"/>
                </a:solidFill>
                <a:effectLst>
                  <a:glow rad="127000">
                    <a:schemeClr val="accent1">
                      <a:alpha val="92000"/>
                    </a:schemeClr>
                  </a:glow>
                  <a:outerShdw blurRad="50800" dist="12700" dir="2700000" algn="tl" rotWithShape="0">
                    <a:prstClr val="black">
                      <a:alpha val="40000"/>
                    </a:prstClr>
                  </a:outerShdw>
                </a:effectLst>
              </a:rPr>
              <a:t>THE CREATION</a:t>
            </a:r>
            <a:br>
              <a:rPr lang="en-US" dirty="0">
                <a:solidFill>
                  <a:srgbClr val="F57CF7"/>
                </a:solidFill>
                <a:effectLst>
                  <a:glow rad="127000">
                    <a:schemeClr val="accent1">
                      <a:alpha val="92000"/>
                    </a:schemeClr>
                  </a:glow>
                  <a:outerShdw blurRad="50800" dist="12700" dir="2700000" algn="tl" rotWithShape="0">
                    <a:prstClr val="black">
                      <a:alpha val="40000"/>
                    </a:prstClr>
                  </a:outerShdw>
                </a:effectLst>
              </a:rPr>
            </a:br>
            <a:r>
              <a:rPr lang="en-US" dirty="0">
                <a:solidFill>
                  <a:srgbClr val="F57CF7"/>
                </a:solidFill>
                <a:effectLst>
                  <a:glow rad="127000">
                    <a:schemeClr val="accent1">
                      <a:alpha val="92000"/>
                    </a:schemeClr>
                  </a:glow>
                  <a:outerShdw blurRad="50800" dist="12700" dir="2700000" algn="tl" rotWithShape="0">
                    <a:prstClr val="black">
                      <a:alpha val="40000"/>
                    </a:prstClr>
                  </a:outerShdw>
                </a:effectLst>
              </a:rPr>
              <a:t>STORY</a:t>
            </a:r>
            <a:br>
              <a:rPr lang="en-US" dirty="0">
                <a:solidFill>
                  <a:schemeClr val="bg1"/>
                </a:solidFill>
              </a:rPr>
            </a:br>
            <a:endParaRPr lang="en-GB" dirty="0">
              <a:solidFill>
                <a:schemeClr val="bg1"/>
              </a:solidFill>
            </a:endParaRPr>
          </a:p>
        </p:txBody>
      </p:sp>
      <p:sp>
        <p:nvSpPr>
          <p:cNvPr id="5" name="Subtitle 4">
            <a:extLst>
              <a:ext uri="{FF2B5EF4-FFF2-40B4-BE49-F238E27FC236}">
                <a16:creationId xmlns:a16="http://schemas.microsoft.com/office/drawing/2014/main" id="{5C0B2572-2615-E45F-5BE0-31F00276A476}"/>
              </a:ext>
            </a:extLst>
          </p:cNvPr>
          <p:cNvSpPr>
            <a:spLocks noGrp="1"/>
          </p:cNvSpPr>
          <p:nvPr>
            <p:ph type="subTitle" idx="1"/>
          </p:nvPr>
        </p:nvSpPr>
        <p:spPr>
          <a:xfrm>
            <a:off x="1084483" y="1973926"/>
            <a:ext cx="6039014" cy="1208141"/>
          </a:xfrm>
        </p:spPr>
        <p:txBody>
          <a:bodyPr>
            <a:normAutofit/>
          </a:bodyPr>
          <a:lstStyle/>
          <a:p>
            <a:pPr algn="l"/>
            <a:r>
              <a:rPr lang="en-US" sz="2800" dirty="0">
                <a:solidFill>
                  <a:srgbClr val="7CA5F7"/>
                </a:solidFill>
                <a:effectLst>
                  <a:outerShdw blurRad="50800" dist="38100" algn="l" rotWithShape="0">
                    <a:prstClr val="black">
                      <a:alpha val="40000"/>
                    </a:prstClr>
                  </a:outerShdw>
                </a:effectLst>
              </a:rPr>
              <a:t>Supernatural Worldview</a:t>
            </a:r>
            <a:endParaRPr lang="en-GB" sz="2800" dirty="0">
              <a:solidFill>
                <a:srgbClr val="7CA5F7"/>
              </a:solidFill>
              <a:effectLst>
                <a:outerShdw blurRad="50800" dist="38100" algn="l" rotWithShape="0">
                  <a:prstClr val="black">
                    <a:alpha val="40000"/>
                  </a:prstClr>
                </a:outerShdw>
              </a:effectLst>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qr code with black squares&#10;&#10;Description automatically generated">
            <a:extLst>
              <a:ext uri="{FF2B5EF4-FFF2-40B4-BE49-F238E27FC236}">
                <a16:creationId xmlns:a16="http://schemas.microsoft.com/office/drawing/2014/main" id="{498F505D-C952-AB3C-415E-0278D8C14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728" y="2541103"/>
            <a:ext cx="3134967" cy="3134967"/>
          </a:xfrm>
          <a:prstGeom prst="rect">
            <a:avLst/>
          </a:prstGeom>
        </p:spPr>
      </p:pic>
    </p:spTree>
    <p:extLst>
      <p:ext uri="{BB962C8B-B14F-4D97-AF65-F5344CB8AC3E}">
        <p14:creationId xmlns:p14="http://schemas.microsoft.com/office/powerpoint/2010/main" val="16426365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0EB4-BCA3-A1D3-07BB-F5AE2F4BB027}"/>
              </a:ext>
            </a:extLst>
          </p:cNvPr>
          <p:cNvSpPr>
            <a:spLocks noGrp="1"/>
          </p:cNvSpPr>
          <p:nvPr>
            <p:ph type="title"/>
          </p:nvPr>
        </p:nvSpPr>
        <p:spPr>
          <a:xfrm>
            <a:off x="838200" y="681037"/>
            <a:ext cx="10515600" cy="1325563"/>
          </a:xfrm>
        </p:spPr>
        <p:txBody>
          <a:bodyPr>
            <a:noAutofit/>
          </a:bodyPr>
          <a:lstStyle/>
          <a:p>
            <a:r>
              <a:rPr lang="en-US" sz="3200" dirty="0">
                <a:solidFill>
                  <a:srgbClr val="FFFF99"/>
                </a:solidFill>
              </a:rPr>
              <a:t>COMPLETE THE COURSE!</a:t>
            </a:r>
            <a:br>
              <a:rPr lang="en-US" sz="3200" dirty="0">
                <a:solidFill>
                  <a:schemeClr val="bg2"/>
                </a:solidFill>
              </a:rPr>
            </a:br>
            <a:r>
              <a:rPr lang="en-US" sz="2000" b="0" dirty="0">
                <a:solidFill>
                  <a:schemeClr val="bg2"/>
                </a:solidFill>
              </a:rPr>
              <a:t>(VENUE TBC)</a:t>
            </a:r>
            <a:br>
              <a:rPr lang="en-US" sz="2400" dirty="0">
                <a:solidFill>
                  <a:schemeClr val="bg2"/>
                </a:solidFill>
              </a:rPr>
            </a:br>
            <a:endParaRPr lang="en-US" sz="3200" dirty="0">
              <a:solidFill>
                <a:schemeClr val="bg2"/>
              </a:solidFill>
            </a:endParaRPr>
          </a:p>
        </p:txBody>
      </p:sp>
      <p:sp>
        <p:nvSpPr>
          <p:cNvPr id="3" name="Content Placeholder 2">
            <a:extLst>
              <a:ext uri="{FF2B5EF4-FFF2-40B4-BE49-F238E27FC236}">
                <a16:creationId xmlns:a16="http://schemas.microsoft.com/office/drawing/2014/main" id="{776D64B4-3E57-AE77-7790-F0CF8F7B3164}"/>
              </a:ext>
            </a:extLst>
          </p:cNvPr>
          <p:cNvSpPr>
            <a:spLocks noGrp="1"/>
          </p:cNvSpPr>
          <p:nvPr>
            <p:ph idx="1"/>
          </p:nvPr>
        </p:nvSpPr>
        <p:spPr/>
        <p:txBody>
          <a:bodyPr numCol="2">
            <a:normAutofit/>
          </a:bodyPr>
          <a:lstStyle/>
          <a:p>
            <a:pPr marL="0" indent="0">
              <a:buNone/>
            </a:pPr>
            <a:r>
              <a:rPr lang="en-US" sz="2400" b="1" dirty="0">
                <a:solidFill>
                  <a:srgbClr val="FFFF99"/>
                </a:solidFill>
              </a:rPr>
              <a:t>SERIES TWO</a:t>
            </a:r>
          </a:p>
          <a:p>
            <a:pPr marL="0" indent="0">
              <a:buNone/>
            </a:pPr>
            <a:r>
              <a:rPr lang="en-US" sz="2400" dirty="0">
                <a:solidFill>
                  <a:srgbClr val="FFFF99"/>
                </a:solidFill>
              </a:rPr>
              <a:t>(25 MAY &amp; 1 JUN 2024)</a:t>
            </a:r>
          </a:p>
          <a:p>
            <a:pPr marL="0" indent="0">
              <a:buNone/>
            </a:pPr>
            <a:r>
              <a:rPr lang="en-US" sz="2400" b="1" dirty="0">
                <a:solidFill>
                  <a:srgbClr val="FFFF99"/>
                </a:solidFill>
              </a:rPr>
              <a:t>Divine and Human Rebellions</a:t>
            </a:r>
          </a:p>
          <a:p>
            <a:pPr marL="457200" indent="-457200">
              <a:buFont typeface="+mj-lt"/>
              <a:buAutoNum type="arabicPeriod"/>
            </a:pPr>
            <a:r>
              <a:rPr lang="en-US" sz="2000" dirty="0"/>
              <a:t>Genesis 3 Adam and Eve and the </a:t>
            </a:r>
            <a:r>
              <a:rPr lang="en-US" sz="2000" i="1" dirty="0" err="1"/>
              <a:t>Nachash</a:t>
            </a:r>
            <a:endParaRPr lang="en-US" sz="2000" dirty="0"/>
          </a:p>
          <a:p>
            <a:pPr marL="457200" indent="-457200">
              <a:buFont typeface="+mj-lt"/>
              <a:buAutoNum type="arabicPeriod"/>
            </a:pPr>
            <a:r>
              <a:rPr lang="en-US" sz="2000" dirty="0"/>
              <a:t>Genesis 6 The sons of God and the daughters of man</a:t>
            </a:r>
          </a:p>
          <a:p>
            <a:pPr marL="457200" indent="-457200">
              <a:buFont typeface="+mj-lt"/>
              <a:buAutoNum type="arabicPeriod"/>
            </a:pPr>
            <a:r>
              <a:rPr lang="en-US" sz="2000" dirty="0"/>
              <a:t>Genesis 11 The Babel story</a:t>
            </a:r>
          </a:p>
          <a:p>
            <a:pPr marL="457200" indent="-457200">
              <a:buFont typeface="+mj-lt"/>
              <a:buAutoNum type="arabicPeriod"/>
            </a:pPr>
            <a:r>
              <a:rPr lang="en-US" sz="2000" dirty="0"/>
              <a:t>Deuteronomy 32 Handing over the nations and the call of Abram</a:t>
            </a:r>
          </a:p>
          <a:p>
            <a:pPr marL="0" indent="0">
              <a:buNone/>
            </a:pPr>
            <a:endParaRPr lang="en-US" sz="2400" b="1" dirty="0">
              <a:solidFill>
                <a:srgbClr val="FFFF99"/>
              </a:solidFill>
            </a:endParaRPr>
          </a:p>
          <a:p>
            <a:pPr marL="0" indent="0">
              <a:buNone/>
            </a:pPr>
            <a:r>
              <a:rPr lang="en-US" sz="2400" b="1" dirty="0">
                <a:solidFill>
                  <a:srgbClr val="FFFF99"/>
                </a:solidFill>
              </a:rPr>
              <a:t>SERIES THREE</a:t>
            </a:r>
          </a:p>
          <a:p>
            <a:pPr marL="0" indent="0">
              <a:buNone/>
            </a:pPr>
            <a:r>
              <a:rPr lang="en-US" sz="2400" dirty="0">
                <a:solidFill>
                  <a:srgbClr val="FFFF99"/>
                </a:solidFill>
              </a:rPr>
              <a:t>(28 SEP &amp; 5 OCT 2024)</a:t>
            </a:r>
          </a:p>
          <a:p>
            <a:pPr marL="0" indent="0">
              <a:buNone/>
            </a:pPr>
            <a:r>
              <a:rPr lang="en-US" sz="2400" b="1" dirty="0">
                <a:solidFill>
                  <a:srgbClr val="FFFF99"/>
                </a:solidFill>
              </a:rPr>
              <a:t>The Spiritual World</a:t>
            </a:r>
          </a:p>
          <a:p>
            <a:pPr marL="457200" indent="-457200">
              <a:buFont typeface="+mj-lt"/>
              <a:buAutoNum type="arabicPeriod"/>
            </a:pPr>
            <a:r>
              <a:rPr lang="en-US" sz="2000" dirty="0"/>
              <a:t>Psalm 82 and the divine council</a:t>
            </a:r>
          </a:p>
          <a:p>
            <a:pPr marL="457200" indent="-457200">
              <a:buFont typeface="+mj-lt"/>
              <a:buAutoNum type="arabicPeriod"/>
            </a:pPr>
            <a:r>
              <a:rPr lang="en-US" sz="2000" dirty="0"/>
              <a:t>Satan, angels and demons</a:t>
            </a:r>
          </a:p>
          <a:p>
            <a:pPr marL="457200" indent="-457200">
              <a:buFont typeface="+mj-lt"/>
              <a:buAutoNum type="arabicPeriod"/>
            </a:pPr>
            <a:r>
              <a:rPr lang="en-US" sz="2000" dirty="0"/>
              <a:t>Principalities and powers</a:t>
            </a:r>
          </a:p>
          <a:p>
            <a:pPr marL="457200" indent="-457200">
              <a:buFont typeface="+mj-lt"/>
              <a:buAutoNum type="arabicPeriod"/>
            </a:pPr>
            <a:r>
              <a:rPr lang="en-US" sz="2000" dirty="0"/>
              <a:t>The angels who sinned</a:t>
            </a:r>
          </a:p>
          <a:p>
            <a:pPr lvl="2">
              <a:spcBef>
                <a:spcPts val="600"/>
              </a:spcBef>
              <a:spcAft>
                <a:spcPts val="1800"/>
              </a:spcAft>
            </a:pPr>
            <a:endParaRPr lang="en-US" sz="2800" dirty="0"/>
          </a:p>
          <a:p>
            <a:pPr marL="0" indent="0">
              <a:buNone/>
            </a:pPr>
            <a:endParaRPr lang="en-GB" dirty="0"/>
          </a:p>
        </p:txBody>
      </p:sp>
    </p:spTree>
    <p:extLst>
      <p:ext uri="{BB962C8B-B14F-4D97-AF65-F5344CB8AC3E}">
        <p14:creationId xmlns:p14="http://schemas.microsoft.com/office/powerpoint/2010/main" val="2586604471"/>
      </p:ext>
    </p:extLst>
  </p:cSld>
  <p:clrMapOvr>
    <a:masterClrMapping/>
  </p:clrMapOvr>
  <mc:AlternateContent xmlns:mc="http://schemas.openxmlformats.org/markup-compatibility/2006" xmlns:p14="http://schemas.microsoft.com/office/powerpoint/2010/main">
    <mc:Choice Requires="p14">
      <p:transition spd="slow" p14:dur="1500" advClick="0" advTm="20000">
        <p:fade/>
      </p:transition>
    </mc:Choice>
    <mc:Fallback xmlns="">
      <p:transition spd="slow"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1: </a:t>
            </a:r>
            <a:br>
              <a:rPr lang="en-US" sz="3600" dirty="0"/>
            </a:br>
            <a:r>
              <a:rPr lang="en-US" sz="3600" dirty="0"/>
              <a:t>The Supernatural Worldview of the Bible</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lstStyle/>
          <a:p>
            <a:pPr marL="0" indent="0">
              <a:buNone/>
            </a:pPr>
            <a:r>
              <a:rPr lang="en-US" b="1"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The Bible and the ANE</a:t>
            </a:r>
          </a:p>
          <a:p>
            <a:pPr lvl="1">
              <a:spcAft>
                <a:spcPts val="600"/>
              </a:spcAft>
            </a:pPr>
            <a:r>
              <a:rPr lang="en-US" dirty="0"/>
              <a:t>The </a:t>
            </a:r>
            <a:r>
              <a:rPr lang="en-US" i="1" dirty="0" err="1">
                <a:solidFill>
                  <a:srgbClr val="FFFF99"/>
                </a:solidFill>
              </a:rPr>
              <a:t>Nachash</a:t>
            </a:r>
            <a:r>
              <a:rPr lang="en-US" dirty="0"/>
              <a:t> Gen 3;</a:t>
            </a:r>
          </a:p>
          <a:p>
            <a:pPr lvl="1">
              <a:spcAft>
                <a:spcPts val="600"/>
              </a:spcAft>
            </a:pPr>
            <a:r>
              <a:rPr lang="en-US" dirty="0"/>
              <a:t>The </a:t>
            </a:r>
            <a:r>
              <a:rPr lang="en-US" i="1" dirty="0">
                <a:solidFill>
                  <a:srgbClr val="FFFF99"/>
                </a:solidFill>
              </a:rPr>
              <a:t>Nephilim</a:t>
            </a:r>
            <a:r>
              <a:rPr lang="en-US" dirty="0"/>
              <a:t> Gen 6:1-5;</a:t>
            </a:r>
          </a:p>
          <a:p>
            <a:pPr lvl="1">
              <a:spcAft>
                <a:spcPts val="600"/>
              </a:spcAft>
            </a:pPr>
            <a:r>
              <a:rPr lang="en-US" dirty="0"/>
              <a:t>The </a:t>
            </a:r>
            <a:r>
              <a:rPr lang="en-US" i="1" dirty="0">
                <a:solidFill>
                  <a:srgbClr val="FFFF99"/>
                </a:solidFill>
              </a:rPr>
              <a:t>Satan</a:t>
            </a:r>
            <a:r>
              <a:rPr lang="en-US" dirty="0"/>
              <a:t> Job 1 &amp; 2;</a:t>
            </a:r>
          </a:p>
          <a:p>
            <a:pPr lvl="1">
              <a:spcAft>
                <a:spcPts val="600"/>
              </a:spcAft>
            </a:pPr>
            <a:r>
              <a:rPr lang="en-US" dirty="0"/>
              <a:t>The </a:t>
            </a:r>
            <a:r>
              <a:rPr lang="en-US" dirty="0">
                <a:solidFill>
                  <a:srgbClr val="FFFF99"/>
                </a:solidFill>
              </a:rPr>
              <a:t>“</a:t>
            </a:r>
            <a:r>
              <a:rPr lang="en-US" i="1" dirty="0">
                <a:solidFill>
                  <a:srgbClr val="FFFF99"/>
                </a:solidFill>
              </a:rPr>
              <a:t>gods</a:t>
            </a:r>
            <a:r>
              <a:rPr lang="en-US" dirty="0">
                <a:solidFill>
                  <a:srgbClr val="FFFF99"/>
                </a:solidFill>
              </a:rPr>
              <a:t>” </a:t>
            </a:r>
            <a:r>
              <a:rPr lang="en-US" dirty="0"/>
              <a:t>of Psalm 82; Psalm 89:5-18 (Hebrews 12:22);</a:t>
            </a:r>
          </a:p>
          <a:p>
            <a:pPr lvl="1">
              <a:spcAft>
                <a:spcPts val="600"/>
              </a:spcAft>
            </a:pPr>
            <a:r>
              <a:rPr lang="en-US" dirty="0"/>
              <a:t>Other </a:t>
            </a:r>
            <a:r>
              <a:rPr lang="en-US" dirty="0">
                <a:solidFill>
                  <a:srgbClr val="FFFF99"/>
                </a:solidFill>
              </a:rPr>
              <a:t>biblical imagery </a:t>
            </a:r>
            <a:r>
              <a:rPr lang="en-US" dirty="0"/>
              <a:t>– heavenly host, nature, chaos imagery Psalm 68:4-18 (Matthew 16:18 &amp; Ephesians 4:7-16); Psalm 135:1-15; Psalm 138:1-3; Isaiah 59:1 etc. </a:t>
            </a:r>
          </a:p>
          <a:p>
            <a:pPr lvl="1">
              <a:spcAft>
                <a:spcPts val="600"/>
              </a:spcAft>
            </a:pPr>
            <a:r>
              <a:rPr lang="en-US" dirty="0"/>
              <a:t>References to </a:t>
            </a:r>
            <a:r>
              <a:rPr lang="en-US" dirty="0">
                <a:solidFill>
                  <a:srgbClr val="FFFF99"/>
                </a:solidFill>
              </a:rPr>
              <a:t>“sons of god”: </a:t>
            </a:r>
            <a:r>
              <a:rPr lang="en-US" dirty="0"/>
              <a:t>Genesis 6:1-5, Genesis 11:1-9; Deuteronomy 32:8-9,15-22; Psalm 82:1-8, cf. Psalm 89:5-8.</a:t>
            </a:r>
          </a:p>
        </p:txBody>
      </p:sp>
    </p:spTree>
    <p:extLst>
      <p:ext uri="{BB962C8B-B14F-4D97-AF65-F5344CB8AC3E}">
        <p14:creationId xmlns:p14="http://schemas.microsoft.com/office/powerpoint/2010/main" val="349318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090D-B806-AB95-6ED5-1B3E25044EFF}"/>
              </a:ext>
            </a:extLst>
          </p:cNvPr>
          <p:cNvSpPr>
            <a:spLocks noGrp="1"/>
          </p:cNvSpPr>
          <p:nvPr>
            <p:ph type="title"/>
          </p:nvPr>
        </p:nvSpPr>
        <p:spPr/>
        <p:txBody>
          <a:bodyPr>
            <a:normAutofit/>
          </a:bodyPr>
          <a:lstStyle/>
          <a:p>
            <a:r>
              <a:rPr lang="en-US" sz="3600" dirty="0"/>
              <a:t>LECTURE 1: </a:t>
            </a:r>
            <a:br>
              <a:rPr lang="en-US" sz="3600" dirty="0"/>
            </a:br>
            <a:r>
              <a:rPr lang="en-US" sz="3600" dirty="0"/>
              <a:t>The Supernatural Worldview of the Bible</a:t>
            </a:r>
            <a:endParaRPr lang="en-GB" sz="3600" dirty="0"/>
          </a:p>
        </p:txBody>
      </p:sp>
      <p:sp>
        <p:nvSpPr>
          <p:cNvPr id="3" name="Content Placeholder 2">
            <a:extLst>
              <a:ext uri="{FF2B5EF4-FFF2-40B4-BE49-F238E27FC236}">
                <a16:creationId xmlns:a16="http://schemas.microsoft.com/office/drawing/2014/main" id="{04AB6AF4-DEF4-294D-F315-829656DA7899}"/>
              </a:ext>
            </a:extLst>
          </p:cNvPr>
          <p:cNvSpPr>
            <a:spLocks noGrp="1"/>
          </p:cNvSpPr>
          <p:nvPr>
            <p:ph idx="1"/>
          </p:nvPr>
        </p:nvSpPr>
        <p:spPr/>
        <p:txBody>
          <a:bodyPr>
            <a:normAutofit/>
          </a:bodyPr>
          <a:lstStyle/>
          <a:p>
            <a:pPr marL="0" indent="0">
              <a:spcAft>
                <a:spcPts val="600"/>
              </a:spcAft>
              <a:buNone/>
            </a:pPr>
            <a:r>
              <a:rPr lang="en-US" sz="2400" kern="100" dirty="0">
                <a:solidFill>
                  <a:srgbClr val="FFFF99"/>
                </a:solidFill>
                <a:effectLst/>
                <a:latin typeface="Open Sans" panose="020B0606030504020204" pitchFamily="34" charset="0"/>
                <a:ea typeface="Calibri" panose="020F0502020204030204" pitchFamily="34" charset="0"/>
                <a:cs typeface="Arial" panose="020B0604020202020204" pitchFamily="34" charset="0"/>
              </a:rPr>
              <a:t>The story of the Bible comes together – the plan of God, to redeem humanity and to unite his heavenly sons and his earthly sons into one big family in the new heavens and the new earth. </a:t>
            </a:r>
          </a:p>
          <a:p>
            <a:pPr marL="0" indent="0">
              <a:spcAft>
                <a:spcPts val="600"/>
              </a:spcAft>
              <a:buNone/>
            </a:pPr>
            <a:endParaRPr lang="en-US" dirty="0"/>
          </a:p>
        </p:txBody>
      </p:sp>
    </p:spTree>
    <p:extLst>
      <p:ext uri="{BB962C8B-B14F-4D97-AF65-F5344CB8AC3E}">
        <p14:creationId xmlns:p14="http://schemas.microsoft.com/office/powerpoint/2010/main" val="1862400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MB.pptx" id="{EA63B2F5-EB1E-417C-9260-1767F1F7B0CE}" vid="{862FCABF-0357-4957-AD5E-559F8EFFC1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CDM Template (1)</Template>
  <TotalTime>0</TotalTime>
  <Words>7529</Words>
  <Application>Microsoft Office PowerPoint</Application>
  <PresentationFormat>Widescreen</PresentationFormat>
  <Paragraphs>727</Paragraphs>
  <Slides>74</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Arial</vt:lpstr>
      <vt:lpstr>Bitter</vt:lpstr>
      <vt:lpstr>Calibri</vt:lpstr>
      <vt:lpstr>Cambria</vt:lpstr>
      <vt:lpstr>Georgia</vt:lpstr>
      <vt:lpstr>Google Sans</vt:lpstr>
      <vt:lpstr>Merriweather</vt:lpstr>
      <vt:lpstr>Open Sans</vt:lpstr>
      <vt:lpstr>Open Sans</vt:lpstr>
      <vt:lpstr>Symbol</vt:lpstr>
      <vt:lpstr>Times New Roman</vt:lpstr>
      <vt:lpstr>var(--heading-font-font-family)</vt:lpstr>
      <vt:lpstr>Office Theme</vt:lpstr>
      <vt:lpstr> The Hub Lectures 2024</vt:lpstr>
      <vt:lpstr>THE CREATION STORY </vt:lpstr>
      <vt:lpstr>SERIES ONE: All Things Visible &amp; Invisible Programme: Saturday 3 February 2pm – 5.30pm (GMT) (Live from 1.30pm) </vt:lpstr>
      <vt:lpstr>PART ONE:  All things visible and invisible</vt:lpstr>
      <vt:lpstr>PART ONE:  All things visible and invisible</vt:lpstr>
      <vt:lpstr>LECTURE 1:  The Supernatural Worldview of the Bible</vt:lpstr>
      <vt:lpstr>LECTURE 1:  The Supernatural Worldview of the Bible</vt:lpstr>
      <vt:lpstr>LECTURE 1:  The Supernatural Worldview of the Bible</vt:lpstr>
      <vt:lpstr>LECTURE 1:  The Supernatural Worldview of the Bible</vt:lpstr>
      <vt:lpstr>LECTURE TWO:  Creation of the Invisible World</vt:lpstr>
      <vt:lpstr>Christo van der Merwe, The Lexham Hebrew-English Interlinear Bible (Bellingham, WA: Lexham Press, 2004), Ge 1:1 (word order reversed):</vt:lpstr>
      <vt:lpstr>Christo van der Merwe, The Lexham Hebrew-English Interlinear Bible (Bellingham, WA: Lexham Press, 2004), Ge 1:1 (word order reversed):</vt:lpstr>
      <vt:lpstr>Christo van der Merwe, The Lexham Hebrew-English Interlinear Bible (Bellingham, WA: Lexham Press, 2004), Ge 1:1 (word order reversed):</vt:lpstr>
      <vt:lpstr>Christo van der Merwe, The Lexham Hebrew-English Interlinear Bible (Bellingham, WA: Lexham Press, 2004), Ge 1:1 (word order reversed):</vt:lpstr>
      <vt:lpstr>Christo van der Merwe, The Lexham Hebrew-English Interlinear Bible (Bellingham, WA: Lexham Press, 2004), Ge 1:1 (word order reversed):</vt:lpstr>
      <vt:lpstr>LECTURE TWO:  Creation of the Invisible World</vt:lpstr>
      <vt:lpstr>LECTURE TWO:  Creation of the Invisible World</vt:lpstr>
      <vt:lpstr>LECTURE TWO:  Creation of the Invisible World</vt:lpstr>
      <vt:lpstr>LECTURE TWO:  Creation of the Invisible World</vt:lpstr>
      <vt:lpstr>LECTURE TWO:  Creation of the Invisible World</vt:lpstr>
      <vt:lpstr>LECTURE TWO:  Creation of the Invisible World</vt:lpstr>
      <vt:lpstr>LECTURE TWO:  Creation of the Invisible World</vt:lpstr>
      <vt:lpstr>LECTURE TWO:  Creation of the Invisible World</vt:lpstr>
      <vt:lpstr>LECTURE TWO:  Creation of the Invisible World</vt:lpstr>
      <vt:lpstr>LECTURE TWO:  Creation of the Invisible World</vt:lpstr>
      <vt:lpstr>LECTURE THREE:  Creation of the Visible World</vt:lpstr>
      <vt:lpstr>PowerPoint Presentation</vt:lpstr>
      <vt:lpstr>PowerPoint Presentation</vt:lpstr>
      <vt:lpstr>PowerPoint Presentation</vt:lpstr>
      <vt:lpstr>PowerPoint Presentation</vt:lpstr>
      <vt:lpstr>LECTURE THREE:  Creation of the Visible World</vt:lpstr>
      <vt:lpstr>LECTURE THREE:  Creation of the Visible World</vt:lpstr>
      <vt:lpstr>LECTURE THREE:  Creation of the Visible World</vt:lpstr>
      <vt:lpstr>LECTURE THREE:  Creation of the Visible World</vt:lpstr>
      <vt:lpstr>LECTURE THREE:  Creation of the Visible World</vt:lpstr>
      <vt:lpstr>LECTURE THREE:  Creation of the Visible World</vt:lpstr>
      <vt:lpstr>LECTURE THREE:  Creation of the Visible World</vt:lpstr>
      <vt:lpstr>LECTURE THREE:  Creation of the Visible World</vt:lpstr>
      <vt:lpstr>LECTURE THREE:  Creation of the Visible World</vt:lpstr>
      <vt:lpstr>PowerPoint Presentation</vt:lpstr>
      <vt:lpstr> The Hub Lectures 2024</vt:lpstr>
      <vt:lpstr>THE CREATION STORY </vt:lpstr>
      <vt:lpstr>SERIES ONE: All Things Visible &amp; Invisible Programme: Saturday 17 February 2pm – 5.30pm (GMT) (Live from 1.30pm) </vt:lpstr>
      <vt:lpstr>LECTURE FOUR:  Humanity and the Image of God</vt:lpstr>
      <vt:lpstr>LECTURE FOUR:  Humanity and the Image of God</vt:lpstr>
      <vt:lpstr>LECTURE FOUR:  Humanity and the Image of God</vt:lpstr>
      <vt:lpstr>LECTURE FOUR:  Humanity and the Image of God</vt:lpstr>
      <vt:lpstr>LECTURE FOUR:  Humanity and the Image of God</vt:lpstr>
      <vt:lpstr>LECTURE FOUR:  Humanity and the Image of God</vt:lpstr>
      <vt:lpstr>LECTURE FOUR:  Humanity and the Image of God</vt:lpstr>
      <vt:lpstr>LECTURE FOUR:  Humanity and the Image of God</vt:lpstr>
      <vt:lpstr>LECTURE FOUR:  Humanity and the Image of God</vt:lpstr>
      <vt:lpstr>LECTURE FIVE:  Male and Female in the Creation Story</vt:lpstr>
      <vt:lpstr>LECTURE FIVE:  Male and Female in the Creation Story</vt:lpstr>
      <vt:lpstr>LECTURE FIVE:  Male and Female in the Creation Story</vt:lpstr>
      <vt:lpstr>LECTURE FIVE:  Male and Female in the Creation Story</vt:lpstr>
      <vt:lpstr>LECTURE FIVE:  Male and Female in the Creation Story</vt:lpstr>
      <vt:lpstr>LECTURE FIVE:  Male and Female in the Creation Story</vt:lpstr>
      <vt:lpstr>LECTURE FIVE:  Male and Female in the Creation Story</vt:lpstr>
      <vt:lpstr>LECTURE FIVE:  Male and Female in the Creation Story</vt:lpstr>
      <vt:lpstr>LECTURE FIVE:  Male and Female in the Creation Story</vt:lpstr>
      <vt:lpstr>LECTURE SIX:  Male and Female Identity</vt:lpstr>
      <vt:lpstr>LECTURE SIX:  Male and Female Identity</vt:lpstr>
      <vt:lpstr>LECTURE SIX:  Male and Female Identity</vt:lpstr>
      <vt:lpstr>LECTURE SIX:  Male and Female Identity</vt:lpstr>
      <vt:lpstr>LECTURE SIX:  Male and Female Identity</vt:lpstr>
      <vt:lpstr>LECTURE SIX:  Male and Female Identity</vt:lpstr>
      <vt:lpstr>LECTURE SIX:  Male and Female Identity</vt:lpstr>
      <vt:lpstr>LECTURE SIX:  Male and Female Identity</vt:lpstr>
      <vt:lpstr>LECTURE SIX:  Male and Female Identity</vt:lpstr>
      <vt:lpstr>PowerPoint Presentation</vt:lpstr>
      <vt:lpstr>All Things Visible &amp; Invisible</vt:lpstr>
      <vt:lpstr>THE CREATION STORY </vt:lpstr>
      <vt:lpstr>COMPLETE THE COURSE! (VENUE TBC)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W Dye</dc:creator>
  <cp:lastModifiedBy>Colin</cp:lastModifiedBy>
  <cp:revision>175</cp:revision>
  <dcterms:created xsi:type="dcterms:W3CDTF">2023-11-02T11:06:59Z</dcterms:created>
  <dcterms:modified xsi:type="dcterms:W3CDTF">2024-02-17T12:17:13Z</dcterms:modified>
</cp:coreProperties>
</file>